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2" r:id="rId1"/>
  </p:sldMasterIdLst>
  <p:notesMasterIdLst>
    <p:notesMasterId r:id="rId22"/>
  </p:notesMasterIdLst>
  <p:handoutMasterIdLst>
    <p:handoutMasterId r:id="rId23"/>
  </p:handoutMasterIdLst>
  <p:sldIdLst>
    <p:sldId id="538" r:id="rId2"/>
    <p:sldId id="566" r:id="rId3"/>
    <p:sldId id="569" r:id="rId4"/>
    <p:sldId id="559" r:id="rId5"/>
    <p:sldId id="564" r:id="rId6"/>
    <p:sldId id="567" r:id="rId7"/>
    <p:sldId id="565" r:id="rId8"/>
    <p:sldId id="563" r:id="rId9"/>
    <p:sldId id="553" r:id="rId10"/>
    <p:sldId id="568" r:id="rId11"/>
    <p:sldId id="570" r:id="rId12"/>
    <p:sldId id="571" r:id="rId13"/>
    <p:sldId id="572" r:id="rId14"/>
    <p:sldId id="578" r:id="rId15"/>
    <p:sldId id="573" r:id="rId16"/>
    <p:sldId id="574" r:id="rId17"/>
    <p:sldId id="575" r:id="rId18"/>
    <p:sldId id="579" r:id="rId19"/>
    <p:sldId id="576" r:id="rId20"/>
    <p:sldId id="577" r:id="rId21"/>
  </p:sldIdLst>
  <p:sldSz cx="9144000" cy="6858000" type="screen4x3"/>
  <p:notesSz cx="7099300" cy="10234613"/>
  <p:embeddedFontLst>
    <p:embeddedFont>
      <p:font typeface="Garamond" panose="02020404030301010803" pitchFamily="18" charset="0"/>
      <p:regular r:id="rId24"/>
      <p:bold r:id="rId25"/>
      <p:italic r:id="rId26"/>
    </p:embeddedFont>
  </p:embeddedFontLst>
  <p:custDataLst>
    <p:tags r:id="rId27"/>
  </p:custDataLst>
  <p:defaultTextStyle>
    <a:defPPr>
      <a:defRPr lang="en-US"/>
    </a:defPPr>
    <a:lvl1pPr algn="l" rtl="0" fontAlgn="base">
      <a:spcBef>
        <a:spcPct val="0"/>
      </a:spcBef>
      <a:spcAft>
        <a:spcPct val="0"/>
      </a:spcAft>
      <a:defRPr kern="1200">
        <a:solidFill>
          <a:schemeClr val="tx1"/>
        </a:solidFill>
        <a:latin typeface="Garamond" panose="02020404030301010803" pitchFamily="18"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Garamond" panose="02020404030301010803" pitchFamily="18"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Garamond" panose="02020404030301010803" pitchFamily="18"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Garamond" panose="02020404030301010803" pitchFamily="18"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Garamond" panose="02020404030301010803"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Garamond" panose="02020404030301010803"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Garamond" panose="02020404030301010803"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Garamond" panose="02020404030301010803"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Garamond" panose="02020404030301010803" pitchFamily="18" charset="0"/>
        <a:ea typeface="+mn-ea"/>
        <a:cs typeface="Arial" panose="020B0604020202020204" pitchFamily="34"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p" initials="t" lastIdx="1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92D050"/>
    <a:srgbClr val="FF0000"/>
    <a:srgbClr val="FFCC00"/>
    <a:srgbClr val="00FFFF"/>
    <a:srgbClr val="000000"/>
    <a:srgbClr val="00B0F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61" autoAdjust="0"/>
    <p:restoredTop sz="91784" autoAdjust="0"/>
  </p:normalViewPr>
  <p:slideViewPr>
    <p:cSldViewPr snapToGrid="0">
      <p:cViewPr varScale="1">
        <p:scale>
          <a:sx n="67" d="100"/>
          <a:sy n="67" d="100"/>
        </p:scale>
        <p:origin x="-124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258"/>
    </p:cViewPr>
  </p:sorterViewPr>
  <p:notesViewPr>
    <p:cSldViewPr snapToGrid="0">
      <p:cViewPr varScale="1">
        <p:scale>
          <a:sx n="77" d="100"/>
          <a:sy n="77" d="100"/>
        </p:scale>
        <p:origin x="-3270" y="-90"/>
      </p:cViewPr>
      <p:guideLst>
        <p:guide orient="horz" pos="3223"/>
        <p:guide pos="2236"/>
      </p:guideLst>
    </p:cSldViewPr>
  </p:notes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763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endParaRPr lang="en-US" dirty="0"/>
          </a:p>
        </p:txBody>
      </p:sp>
      <p:sp>
        <p:nvSpPr>
          <p:cNvPr id="837635"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endParaRPr lang="en-US" dirty="0"/>
          </a:p>
        </p:txBody>
      </p:sp>
      <p:sp>
        <p:nvSpPr>
          <p:cNvPr id="837636"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endParaRPr lang="en-US" dirty="0"/>
          </a:p>
        </p:txBody>
      </p:sp>
      <p:sp>
        <p:nvSpPr>
          <p:cNvPr id="837637"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New Roman" panose="02020603050405020304" pitchFamily="18" charset="0"/>
              </a:defRPr>
            </a:lvl1pPr>
          </a:lstStyle>
          <a:p>
            <a:fld id="{178D8B57-81C9-4707-B7E5-5A5D67F95A20}" type="slidenum">
              <a:rPr lang="en-US"/>
              <a:pPr/>
              <a:t>‹#›</a:t>
            </a:fld>
            <a:endParaRPr lang="en-US" dirty="0"/>
          </a:p>
        </p:txBody>
      </p:sp>
    </p:spTree>
    <p:extLst>
      <p:ext uri="{BB962C8B-B14F-4D97-AF65-F5344CB8AC3E}">
        <p14:creationId xmlns:p14="http://schemas.microsoft.com/office/powerpoint/2010/main" val="394941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anose="02020603050405020304" pitchFamily="18" charset="0"/>
              </a:defRPr>
            </a:lvl1pPr>
          </a:lstStyle>
          <a:p>
            <a:endParaRPr lang="en-US" dirty="0"/>
          </a:p>
        </p:txBody>
      </p:sp>
      <p:sp>
        <p:nvSpPr>
          <p:cNvPr id="18329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anose="02020603050405020304" pitchFamily="18" charset="0"/>
              </a:defRPr>
            </a:lvl1pPr>
          </a:lstStyle>
          <a:p>
            <a:endParaRPr lang="en-US" dirty="0"/>
          </a:p>
        </p:txBody>
      </p:sp>
      <p:sp>
        <p:nvSpPr>
          <p:cNvPr id="18436"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30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330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anose="02020603050405020304" pitchFamily="18" charset="0"/>
              </a:defRPr>
            </a:lvl1pPr>
          </a:lstStyle>
          <a:p>
            <a:endParaRPr lang="en-US" dirty="0"/>
          </a:p>
        </p:txBody>
      </p:sp>
      <p:sp>
        <p:nvSpPr>
          <p:cNvPr id="18330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a:latin typeface="Times New Roman" panose="02020603050405020304" pitchFamily="18" charset="0"/>
              </a:defRPr>
            </a:lvl1pPr>
          </a:lstStyle>
          <a:p>
            <a:fld id="{0863621F-474C-4DA4-8279-2543820F2CED}" type="slidenum">
              <a:rPr lang="en-US"/>
              <a:pPr/>
              <a:t>‹#›</a:t>
            </a:fld>
            <a:endParaRPr lang="en-US" dirty="0"/>
          </a:p>
        </p:txBody>
      </p:sp>
    </p:spTree>
    <p:extLst>
      <p:ext uri="{BB962C8B-B14F-4D97-AF65-F5344CB8AC3E}">
        <p14:creationId xmlns:p14="http://schemas.microsoft.com/office/powerpoint/2010/main" val="11194875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9CA36D5D-C39E-4A35-B114-9927810D8E04}" type="slidenum">
              <a:rPr lang="en-US">
                <a:latin typeface="Times New Roman" panose="02020603050405020304" pitchFamily="18" charset="0"/>
              </a:rPr>
              <a:pPr/>
              <a:t>1</a:t>
            </a:fld>
            <a:endParaRPr lang="en-US" dirty="0">
              <a:latin typeface="Times New Roman" panose="02020603050405020304"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16965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1E4FA4-68AE-418B-BFAE-1AC45342FF03}" type="slidenum">
              <a:rPr lang="en-US" smtClean="0"/>
              <a:pPr/>
              <a:t>4</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079184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1E4FA4-68AE-418B-BFAE-1AC45342FF03}" type="slidenum">
              <a:rPr lang="en-US" smtClean="0"/>
              <a:pPr/>
              <a:t>5</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079184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1E4FA4-68AE-418B-BFAE-1AC45342FF03}" type="slidenum">
              <a:rPr lang="en-US" smtClean="0"/>
              <a:pPr/>
              <a:t>6</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07918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1E4FA4-68AE-418B-BFAE-1AC45342FF03}" type="slidenum">
              <a:rPr lang="en-US" smtClean="0"/>
              <a:pPr/>
              <a:t>7</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079184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1E4FA4-68AE-418B-BFAE-1AC45342FF03}" type="slidenum">
              <a:rPr lang="en-US" smtClean="0"/>
              <a:pPr/>
              <a:t>8</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079184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1E4FA4-68AE-418B-BFAE-1AC45342FF03}" type="slidenum">
              <a:rPr lang="en-US" smtClean="0"/>
              <a:pPr/>
              <a:t>9</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0791849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8"/>
          <p:cNvSpPr>
            <a:spLocks noChangeArrowheads="1"/>
          </p:cNvSpPr>
          <p:nvPr/>
        </p:nvSpPr>
        <p:spPr bwMode="auto">
          <a:xfrm>
            <a:off x="0" y="1447800"/>
            <a:ext cx="9144000" cy="5410200"/>
          </a:xfrm>
          <a:prstGeom prst="rect">
            <a:avLst/>
          </a:prstGeom>
          <a:gradFill rotWithShape="1">
            <a:gsLst>
              <a:gs pos="0">
                <a:srgbClr val="598CE7"/>
              </a:gs>
              <a:gs pos="100000">
                <a:srgbClr val="2254D2"/>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algn="ctr"/>
            <a:endParaRPr lang="en-US" dirty="0">
              <a:latin typeface="Arial" panose="020B0604020202020204" pitchFamily="34" charset="0"/>
            </a:endParaRPr>
          </a:p>
        </p:txBody>
      </p:sp>
      <p:sp>
        <p:nvSpPr>
          <p:cNvPr id="5" name="Rectangle 24"/>
          <p:cNvSpPr>
            <a:spLocks noChangeArrowheads="1"/>
          </p:cNvSpPr>
          <p:nvPr/>
        </p:nvSpPr>
        <p:spPr bwMode="auto">
          <a:xfrm>
            <a:off x="0" y="0"/>
            <a:ext cx="9144000" cy="1143000"/>
          </a:xfrm>
          <a:prstGeom prst="rect">
            <a:avLst/>
          </a:prstGeom>
          <a:gradFill rotWithShape="1">
            <a:gsLst>
              <a:gs pos="0">
                <a:srgbClr val="598CE7"/>
              </a:gs>
              <a:gs pos="100000">
                <a:srgbClr val="2254D2"/>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algn="ctr"/>
            <a:endParaRPr lang="en-US" dirty="0">
              <a:latin typeface="Arial" panose="020B0604020202020204" pitchFamily="34" charset="0"/>
            </a:endParaRPr>
          </a:p>
        </p:txBody>
      </p:sp>
      <p:sp>
        <p:nvSpPr>
          <p:cNvPr id="6" name="Rectangle 29"/>
          <p:cNvSpPr>
            <a:spLocks noChangeArrowheads="1"/>
          </p:cNvSpPr>
          <p:nvPr/>
        </p:nvSpPr>
        <p:spPr bwMode="auto">
          <a:xfrm>
            <a:off x="0" y="1143000"/>
            <a:ext cx="9144000" cy="152400"/>
          </a:xfrm>
          <a:prstGeom prst="rect">
            <a:avLst/>
          </a:prstGeom>
          <a:gradFill rotWithShape="1">
            <a:gsLst>
              <a:gs pos="0">
                <a:srgbClr val="C78D25"/>
              </a:gs>
              <a:gs pos="50000">
                <a:srgbClr val="EBD173"/>
              </a:gs>
              <a:gs pos="100000">
                <a:srgbClr val="C78D2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endParaRPr lang="en-US" dirty="0"/>
          </a:p>
        </p:txBody>
      </p:sp>
      <p:sp>
        <p:nvSpPr>
          <p:cNvPr id="7" name="Text Box 30"/>
          <p:cNvSpPr txBox="1">
            <a:spLocks noChangeArrowheads="1"/>
          </p:cNvSpPr>
          <p:nvPr/>
        </p:nvSpPr>
        <p:spPr bwMode="auto">
          <a:xfrm>
            <a:off x="1328738" y="144463"/>
            <a:ext cx="626427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algn="ctr"/>
            <a:r>
              <a:rPr lang="en-US" sz="2000" b="1" dirty="0">
                <a:solidFill>
                  <a:schemeClr val="bg1"/>
                </a:solidFill>
              </a:rPr>
              <a:t>Autonomous Flight Systems Laboratory</a:t>
            </a:r>
          </a:p>
          <a:p>
            <a:pPr algn="ctr"/>
            <a:endParaRPr lang="en-US" sz="700" b="1" dirty="0">
              <a:solidFill>
                <a:schemeClr val="bg1"/>
              </a:solidFill>
            </a:endParaRPr>
          </a:p>
          <a:p>
            <a:pPr algn="ctr"/>
            <a:r>
              <a:rPr lang="en-US" sz="2000" b="1" dirty="0">
                <a:solidFill>
                  <a:schemeClr val="bg1"/>
                </a:solidFill>
              </a:rPr>
              <a:t>Department of Aeronautics and Astronautics</a:t>
            </a:r>
          </a:p>
        </p:txBody>
      </p:sp>
      <p:sp>
        <p:nvSpPr>
          <p:cNvPr id="8" name="Rectangle 33"/>
          <p:cNvSpPr>
            <a:spLocks noChangeArrowheads="1"/>
          </p:cNvSpPr>
          <p:nvPr/>
        </p:nvSpPr>
        <p:spPr bwMode="auto">
          <a:xfrm>
            <a:off x="0" y="1295400"/>
            <a:ext cx="9144000" cy="152400"/>
          </a:xfrm>
          <a:prstGeom prst="rect">
            <a:avLst/>
          </a:prstGeom>
          <a:gradFill rotWithShape="1">
            <a:gsLst>
              <a:gs pos="0">
                <a:srgbClr val="181847"/>
              </a:gs>
              <a:gs pos="50000">
                <a:srgbClr val="333399"/>
              </a:gs>
              <a:gs pos="100000">
                <a:srgbClr val="18184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endParaRPr lang="en-US" dirty="0"/>
          </a:p>
        </p:txBody>
      </p:sp>
      <p:pic>
        <p:nvPicPr>
          <p:cNvPr id="9" name="Picture 34" descr="AFSL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71438"/>
            <a:ext cx="1268412"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C:\Users\lum\Desktop\TEMP\UniversityArtPack\UniversityArtPack Folder\GIF\UW.Signature_stacked.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3925" y="115888"/>
            <a:ext cx="17049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1" name="Rectangle 19"/>
          <p:cNvSpPr>
            <a:spLocks noGrp="1" noChangeArrowheads="1"/>
          </p:cNvSpPr>
          <p:nvPr>
            <p:ph type="ctrTitle"/>
          </p:nvPr>
        </p:nvSpPr>
        <p:spPr>
          <a:xfrm>
            <a:off x="685800" y="1676400"/>
            <a:ext cx="8001000" cy="2209800"/>
          </a:xfrm>
        </p:spPr>
        <p:txBody>
          <a:bodyPr/>
          <a:lstStyle>
            <a:lvl1pPr>
              <a:defRPr sz="3300">
                <a:solidFill>
                  <a:srgbClr val="FFFFFF"/>
                </a:solidFill>
                <a:latin typeface="Times New Roman" pitchFamily="18" charset="0"/>
              </a:defRPr>
            </a:lvl1pPr>
          </a:lstStyle>
          <a:p>
            <a:r>
              <a:rPr lang="en-US"/>
              <a:t>Click to edit Master title style</a:t>
            </a:r>
          </a:p>
        </p:txBody>
      </p:sp>
      <p:sp>
        <p:nvSpPr>
          <p:cNvPr id="54292" name="Rectangle 20"/>
          <p:cNvSpPr>
            <a:spLocks noGrp="1" noChangeArrowheads="1"/>
          </p:cNvSpPr>
          <p:nvPr>
            <p:ph type="subTitle" idx="1"/>
          </p:nvPr>
        </p:nvSpPr>
        <p:spPr>
          <a:xfrm>
            <a:off x="1066800" y="4114800"/>
            <a:ext cx="7162800" cy="1752600"/>
          </a:xfrm>
        </p:spPr>
        <p:txBody>
          <a:bodyPr/>
          <a:lstStyle>
            <a:lvl1pPr marL="0" indent="0">
              <a:buFont typeface="Wingdings" pitchFamily="2" charset="2"/>
              <a:buNone/>
              <a:defRPr sz="2600"/>
            </a:lvl1pPr>
          </a:lstStyle>
          <a:p>
            <a:r>
              <a:rPr lang="en-US"/>
              <a:t>Click to edit Master subtitle style</a:t>
            </a:r>
          </a:p>
        </p:txBody>
      </p:sp>
    </p:spTree>
    <p:extLst>
      <p:ext uri="{BB962C8B-B14F-4D97-AF65-F5344CB8AC3E}">
        <p14:creationId xmlns:p14="http://schemas.microsoft.com/office/powerpoint/2010/main" val="473333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5" name="Rectangle 3"/>
          <p:cNvSpPr>
            <a:spLocks noGrp="1" noChangeArrowheads="1"/>
          </p:cNvSpPr>
          <p:nvPr>
            <p:ph type="sldNum" sz="quarter" idx="11"/>
          </p:nvPr>
        </p:nvSpPr>
        <p:spPr>
          <a:ln/>
        </p:spPr>
        <p:txBody>
          <a:bodyPr/>
          <a:lstStyle>
            <a:lvl1pPr>
              <a:defRPr/>
            </a:lvl1pPr>
          </a:lstStyle>
          <a:p>
            <a:fld id="{58BC8631-A1EB-4626-AAFC-0D6C864600B5}" type="slidenum">
              <a:rPr lang="en-US"/>
              <a:pPr/>
              <a:t>‹#›</a:t>
            </a:fld>
            <a:endParaRPr lang="en-US" dirty="0"/>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3409009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87313"/>
            <a:ext cx="2209800" cy="64658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87313"/>
            <a:ext cx="6477000" cy="64658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5" name="Rectangle 3"/>
          <p:cNvSpPr>
            <a:spLocks noGrp="1" noChangeArrowheads="1"/>
          </p:cNvSpPr>
          <p:nvPr>
            <p:ph type="sldNum" sz="quarter" idx="11"/>
          </p:nvPr>
        </p:nvSpPr>
        <p:spPr>
          <a:ln/>
        </p:spPr>
        <p:txBody>
          <a:bodyPr/>
          <a:lstStyle>
            <a:lvl1pPr>
              <a:defRPr/>
            </a:lvl1pPr>
          </a:lstStyle>
          <a:p>
            <a:fld id="{3D0F7696-EB99-4082-A4CE-D8F388C37456}" type="slidenum">
              <a:rPr lang="en-US"/>
              <a:pPr/>
              <a:t>‹#›</a:t>
            </a:fld>
            <a:endParaRPr lang="en-US" dirty="0"/>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361833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268413" y="87313"/>
            <a:ext cx="7680325" cy="762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8" name="Rectangle 3"/>
          <p:cNvSpPr>
            <a:spLocks noGrp="1" noChangeArrowheads="1"/>
          </p:cNvSpPr>
          <p:nvPr>
            <p:ph type="sldNum" sz="quarter" idx="11"/>
          </p:nvPr>
        </p:nvSpPr>
        <p:spPr>
          <a:ln/>
        </p:spPr>
        <p:txBody>
          <a:bodyPr/>
          <a:lstStyle>
            <a:lvl1pPr>
              <a:defRPr/>
            </a:lvl1pPr>
          </a:lstStyle>
          <a:p>
            <a:fld id="{0BB2D423-F084-4544-9491-89312364025B}" type="slidenum">
              <a:rPr lang="en-US"/>
              <a:pPr/>
              <a:t>‹#›</a:t>
            </a:fld>
            <a:endParaRPr lang="en-US" dirty="0"/>
          </a:p>
        </p:txBody>
      </p:sp>
      <p:sp>
        <p:nvSpPr>
          <p:cNvPr id="9"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649508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68413" y="87313"/>
            <a:ext cx="7680325"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163638"/>
            <a:ext cx="4343400" cy="5389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7" name="Rectangle 3"/>
          <p:cNvSpPr>
            <a:spLocks noGrp="1" noChangeArrowheads="1"/>
          </p:cNvSpPr>
          <p:nvPr>
            <p:ph type="sldNum" sz="quarter" idx="11"/>
          </p:nvPr>
        </p:nvSpPr>
        <p:spPr>
          <a:ln/>
        </p:spPr>
        <p:txBody>
          <a:bodyPr/>
          <a:lstStyle>
            <a:lvl1pPr>
              <a:defRPr/>
            </a:lvl1pPr>
          </a:lstStyle>
          <a:p>
            <a:fld id="{4590604A-4534-4519-BE11-2A87FB661DBB}" type="slidenum">
              <a:rPr lang="en-US"/>
              <a:pPr/>
              <a:t>‹#›</a:t>
            </a:fld>
            <a:endParaRPr lang="en-US" dirty="0"/>
          </a:p>
        </p:txBody>
      </p:sp>
      <p:sp>
        <p:nvSpPr>
          <p:cNvPr id="8"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3157020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68413" y="87313"/>
            <a:ext cx="7680325"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163638"/>
            <a:ext cx="4343400" cy="5389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7" name="Rectangle 3"/>
          <p:cNvSpPr>
            <a:spLocks noGrp="1" noChangeArrowheads="1"/>
          </p:cNvSpPr>
          <p:nvPr>
            <p:ph type="sldNum" sz="quarter" idx="11"/>
          </p:nvPr>
        </p:nvSpPr>
        <p:spPr>
          <a:ln/>
        </p:spPr>
        <p:txBody>
          <a:bodyPr/>
          <a:lstStyle>
            <a:lvl1pPr>
              <a:defRPr/>
            </a:lvl1pPr>
          </a:lstStyle>
          <a:p>
            <a:fld id="{6198D519-1456-4DD6-BD8E-8F3EA970EE47}" type="slidenum">
              <a:rPr lang="en-US"/>
              <a:pPr/>
              <a:t>‹#›</a:t>
            </a:fld>
            <a:endParaRPr lang="en-US" dirty="0"/>
          </a:p>
        </p:txBody>
      </p:sp>
      <p:sp>
        <p:nvSpPr>
          <p:cNvPr id="8"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1008498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5" name="Rectangle 3"/>
          <p:cNvSpPr>
            <a:spLocks noGrp="1" noChangeArrowheads="1"/>
          </p:cNvSpPr>
          <p:nvPr>
            <p:ph type="sldNum" sz="quarter" idx="11"/>
          </p:nvPr>
        </p:nvSpPr>
        <p:spPr>
          <a:ln/>
        </p:spPr>
        <p:txBody>
          <a:bodyPr/>
          <a:lstStyle>
            <a:lvl1pPr>
              <a:defRPr/>
            </a:lvl1pPr>
          </a:lstStyle>
          <a:p>
            <a:fld id="{29B30662-DD84-4BF6-952F-98495FE37EE3}" type="slidenum">
              <a:rPr lang="en-US"/>
              <a:pPr/>
              <a:t>‹#›</a:t>
            </a:fld>
            <a:endParaRPr lang="en-US" dirty="0"/>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3945002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5" name="Rectangle 3"/>
          <p:cNvSpPr>
            <a:spLocks noGrp="1" noChangeArrowheads="1"/>
          </p:cNvSpPr>
          <p:nvPr>
            <p:ph type="sldNum" sz="quarter" idx="11"/>
          </p:nvPr>
        </p:nvSpPr>
        <p:spPr>
          <a:ln/>
        </p:spPr>
        <p:txBody>
          <a:bodyPr/>
          <a:lstStyle>
            <a:lvl1pPr>
              <a:defRPr/>
            </a:lvl1pPr>
          </a:lstStyle>
          <a:p>
            <a:fld id="{2DC2F339-82F9-411E-99EE-BDAAF66BF4ED}" type="slidenum">
              <a:rPr lang="en-US"/>
              <a:pPr/>
              <a:t>‹#›</a:t>
            </a:fld>
            <a:endParaRPr lang="en-US" dirty="0"/>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888455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163638"/>
            <a:ext cx="4343400" cy="538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63638"/>
            <a:ext cx="4343400" cy="538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6" name="Rectangle 3"/>
          <p:cNvSpPr>
            <a:spLocks noGrp="1" noChangeArrowheads="1"/>
          </p:cNvSpPr>
          <p:nvPr>
            <p:ph type="sldNum" sz="quarter" idx="11"/>
          </p:nvPr>
        </p:nvSpPr>
        <p:spPr>
          <a:ln/>
        </p:spPr>
        <p:txBody>
          <a:bodyPr/>
          <a:lstStyle>
            <a:lvl1pPr>
              <a:defRPr/>
            </a:lvl1pPr>
          </a:lstStyle>
          <a:p>
            <a:fld id="{D6F9ED76-CD24-4701-A1EF-5C7C884FCBFD}" type="slidenum">
              <a:rPr lang="en-US"/>
              <a:pPr/>
              <a:t>‹#›</a:t>
            </a:fld>
            <a:endParaRPr lang="en-US" dirty="0"/>
          </a:p>
        </p:txBody>
      </p:sp>
      <p:sp>
        <p:nvSpPr>
          <p:cNvPr id="7"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239533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8" name="Rectangle 3"/>
          <p:cNvSpPr>
            <a:spLocks noGrp="1" noChangeArrowheads="1"/>
          </p:cNvSpPr>
          <p:nvPr>
            <p:ph type="sldNum" sz="quarter" idx="11"/>
          </p:nvPr>
        </p:nvSpPr>
        <p:spPr>
          <a:ln/>
        </p:spPr>
        <p:txBody>
          <a:bodyPr/>
          <a:lstStyle>
            <a:lvl1pPr>
              <a:defRPr/>
            </a:lvl1pPr>
          </a:lstStyle>
          <a:p>
            <a:fld id="{C03AC212-3BDC-41F2-9A5C-CCF36CAF0826}" type="slidenum">
              <a:rPr lang="en-US"/>
              <a:pPr/>
              <a:t>‹#›</a:t>
            </a:fld>
            <a:endParaRPr lang="en-US" dirty="0"/>
          </a:p>
        </p:txBody>
      </p:sp>
      <p:sp>
        <p:nvSpPr>
          <p:cNvPr id="9"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83613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4" name="Rectangle 3"/>
          <p:cNvSpPr>
            <a:spLocks noGrp="1" noChangeArrowheads="1"/>
          </p:cNvSpPr>
          <p:nvPr>
            <p:ph type="sldNum" sz="quarter" idx="11"/>
          </p:nvPr>
        </p:nvSpPr>
        <p:spPr>
          <a:ln/>
        </p:spPr>
        <p:txBody>
          <a:bodyPr/>
          <a:lstStyle>
            <a:lvl1pPr>
              <a:defRPr/>
            </a:lvl1pPr>
          </a:lstStyle>
          <a:p>
            <a:fld id="{B9E3ECC2-4EAB-41E6-89B9-92FC4F558BA4}" type="slidenum">
              <a:rPr lang="en-US"/>
              <a:pPr/>
              <a:t>‹#›</a:t>
            </a:fld>
            <a:endParaRPr lang="en-US" dirty="0"/>
          </a:p>
        </p:txBody>
      </p:sp>
      <p:sp>
        <p:nvSpPr>
          <p:cNvPr id="5"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1166923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3" name="Rectangle 3"/>
          <p:cNvSpPr>
            <a:spLocks noGrp="1" noChangeArrowheads="1"/>
          </p:cNvSpPr>
          <p:nvPr>
            <p:ph type="sldNum" sz="quarter" idx="11"/>
          </p:nvPr>
        </p:nvSpPr>
        <p:spPr>
          <a:ln/>
        </p:spPr>
        <p:txBody>
          <a:bodyPr/>
          <a:lstStyle>
            <a:lvl1pPr>
              <a:defRPr/>
            </a:lvl1pPr>
          </a:lstStyle>
          <a:p>
            <a:fld id="{2360CC37-3CF8-4E49-BDFF-F53272FD8E05}" type="slidenum">
              <a:rPr lang="en-US"/>
              <a:pPr/>
              <a:t>‹#›</a:t>
            </a:fld>
            <a:endParaRPr lang="en-US" dirty="0"/>
          </a:p>
        </p:txBody>
      </p:sp>
      <p:sp>
        <p:nvSpPr>
          <p:cNvPr id="4"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3964714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6" name="Rectangle 3"/>
          <p:cNvSpPr>
            <a:spLocks noGrp="1" noChangeArrowheads="1"/>
          </p:cNvSpPr>
          <p:nvPr>
            <p:ph type="sldNum" sz="quarter" idx="11"/>
          </p:nvPr>
        </p:nvSpPr>
        <p:spPr>
          <a:ln/>
        </p:spPr>
        <p:txBody>
          <a:bodyPr/>
          <a:lstStyle>
            <a:lvl1pPr>
              <a:defRPr/>
            </a:lvl1pPr>
          </a:lstStyle>
          <a:p>
            <a:fld id="{B475E6D4-F705-462B-ACC5-F3A0885BBBBF}" type="slidenum">
              <a:rPr lang="en-US"/>
              <a:pPr/>
              <a:t>‹#›</a:t>
            </a:fld>
            <a:endParaRPr lang="en-US" dirty="0"/>
          </a:p>
        </p:txBody>
      </p:sp>
      <p:sp>
        <p:nvSpPr>
          <p:cNvPr id="7"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3194545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dirty="0"/>
              <a:t>University of Washington</a:t>
            </a:r>
          </a:p>
        </p:txBody>
      </p:sp>
      <p:sp>
        <p:nvSpPr>
          <p:cNvPr id="6" name="Rectangle 3"/>
          <p:cNvSpPr>
            <a:spLocks noGrp="1" noChangeArrowheads="1"/>
          </p:cNvSpPr>
          <p:nvPr>
            <p:ph type="sldNum" sz="quarter" idx="11"/>
          </p:nvPr>
        </p:nvSpPr>
        <p:spPr>
          <a:ln/>
        </p:spPr>
        <p:txBody>
          <a:bodyPr/>
          <a:lstStyle>
            <a:lvl1pPr>
              <a:defRPr/>
            </a:lvl1pPr>
          </a:lstStyle>
          <a:p>
            <a:fld id="{91186FD9-BEC5-4CC1-8072-D994C032FB83}" type="slidenum">
              <a:rPr lang="en-US"/>
              <a:pPr/>
              <a:t>‹#›</a:t>
            </a:fld>
            <a:endParaRPr lang="en-US" dirty="0"/>
          </a:p>
        </p:txBody>
      </p:sp>
      <p:sp>
        <p:nvSpPr>
          <p:cNvPr id="7" name="Rectangle 16"/>
          <p:cNvSpPr>
            <a:spLocks noGrp="1" noChangeArrowheads="1"/>
          </p:cNvSpPr>
          <p:nvPr>
            <p:ph type="dt" sz="half" idx="12"/>
          </p:nvPr>
        </p:nvSpPr>
        <p:spPr>
          <a:ln/>
        </p:spPr>
        <p:txBody>
          <a:bodyPr/>
          <a:lstStyle>
            <a:lvl1pPr>
              <a:defRPr/>
            </a:lvl1pPr>
          </a:lstStyle>
          <a:p>
            <a:pPr>
              <a:defRPr/>
            </a:pPr>
            <a:r>
              <a:rPr lang="en-US" smtClean="0"/>
              <a:t>19 August 2013</a:t>
            </a:r>
            <a:endParaRPr lang="en-US" dirty="0"/>
          </a:p>
        </p:txBody>
      </p:sp>
    </p:spTree>
    <p:extLst>
      <p:ext uri="{BB962C8B-B14F-4D97-AF65-F5344CB8AC3E}">
        <p14:creationId xmlns:p14="http://schemas.microsoft.com/office/powerpoint/2010/main" val="2505314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0" y="6629400"/>
            <a:ext cx="9144000" cy="228600"/>
          </a:xfrm>
          <a:prstGeom prst="rect">
            <a:avLst/>
          </a:prstGeom>
          <a:gradFill rotWithShape="1">
            <a:gsLst>
              <a:gs pos="0">
                <a:srgbClr val="333399"/>
              </a:gs>
              <a:gs pos="50000">
                <a:srgbClr val="181847"/>
              </a:gs>
              <a:gs pos="100000">
                <a:srgbClr val="33339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endParaRPr lang="en-US" dirty="0"/>
          </a:p>
        </p:txBody>
      </p:sp>
      <p:sp>
        <p:nvSpPr>
          <p:cNvPr id="1027" name="Rectangle 21"/>
          <p:cNvSpPr>
            <a:spLocks noChangeArrowheads="1"/>
          </p:cNvSpPr>
          <p:nvPr/>
        </p:nvSpPr>
        <p:spPr bwMode="auto">
          <a:xfrm>
            <a:off x="0" y="1123950"/>
            <a:ext cx="9144000" cy="550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endParaRPr lang="en-US" dirty="0"/>
          </a:p>
        </p:txBody>
      </p:sp>
      <p:sp>
        <p:nvSpPr>
          <p:cNvPr id="1028" name="Rectangle 17"/>
          <p:cNvSpPr>
            <a:spLocks noChangeArrowheads="1"/>
          </p:cNvSpPr>
          <p:nvPr/>
        </p:nvSpPr>
        <p:spPr bwMode="auto">
          <a:xfrm>
            <a:off x="0" y="0"/>
            <a:ext cx="9144000" cy="931863"/>
          </a:xfrm>
          <a:prstGeom prst="rect">
            <a:avLst/>
          </a:prstGeom>
          <a:gradFill rotWithShape="1">
            <a:gsLst>
              <a:gs pos="0">
                <a:srgbClr val="598CE7"/>
              </a:gs>
              <a:gs pos="100000">
                <a:srgbClr val="2254D2"/>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algn="ctr"/>
            <a:endParaRPr lang="en-US" dirty="0">
              <a:latin typeface="Arial" panose="020B0604020202020204" pitchFamily="34" charset="0"/>
            </a:endParaRPr>
          </a:p>
        </p:txBody>
      </p:sp>
      <p:sp>
        <p:nvSpPr>
          <p:cNvPr id="53250" name="Rectangle 2"/>
          <p:cNvSpPr>
            <a:spLocks noGrp="1" noChangeArrowheads="1"/>
          </p:cNvSpPr>
          <p:nvPr>
            <p:ph type="ftr" sz="quarter" idx="3"/>
          </p:nvPr>
        </p:nvSpPr>
        <p:spPr bwMode="auto">
          <a:xfrm>
            <a:off x="2438400" y="6629400"/>
            <a:ext cx="4267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200" b="1">
                <a:solidFill>
                  <a:schemeClr val="bg1"/>
                </a:solidFill>
                <a:latin typeface="+mn-lt"/>
                <a:cs typeface="+mn-cs"/>
              </a:defRPr>
            </a:lvl1pPr>
          </a:lstStyle>
          <a:p>
            <a:pPr>
              <a:defRPr/>
            </a:pPr>
            <a:r>
              <a:rPr lang="en-US" dirty="0"/>
              <a:t>University of Washington</a:t>
            </a:r>
          </a:p>
        </p:txBody>
      </p:sp>
      <p:sp>
        <p:nvSpPr>
          <p:cNvPr id="53251" name="Rectangle 3"/>
          <p:cNvSpPr>
            <a:spLocks noGrp="1" noChangeArrowheads="1"/>
          </p:cNvSpPr>
          <p:nvPr>
            <p:ph type="sldNum" sz="quarter" idx="4"/>
          </p:nvPr>
        </p:nvSpPr>
        <p:spPr bwMode="auto">
          <a:xfrm>
            <a:off x="6934200" y="6629400"/>
            <a:ext cx="21336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solidFill>
                  <a:schemeClr val="bg1"/>
                </a:solidFill>
                <a:latin typeface="Arial" panose="020B0604020202020204" pitchFamily="34" charset="0"/>
              </a:defRPr>
            </a:lvl1pPr>
          </a:lstStyle>
          <a:p>
            <a:fld id="{CD0B77E2-ED7B-4077-8B81-B687508E0913}" type="slidenum">
              <a:rPr lang="en-US"/>
              <a:pPr/>
              <a:t>‹#›</a:t>
            </a:fld>
            <a:endParaRPr lang="en-US" dirty="0"/>
          </a:p>
        </p:txBody>
      </p:sp>
      <p:sp>
        <p:nvSpPr>
          <p:cNvPr id="1031" name="Rectangle 14"/>
          <p:cNvSpPr>
            <a:spLocks noGrp="1" noChangeArrowheads="1"/>
          </p:cNvSpPr>
          <p:nvPr>
            <p:ph type="title"/>
          </p:nvPr>
        </p:nvSpPr>
        <p:spPr bwMode="auto">
          <a:xfrm>
            <a:off x="1268413" y="87313"/>
            <a:ext cx="76803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2" name="Rectangle 15"/>
          <p:cNvSpPr>
            <a:spLocks noGrp="1" noChangeArrowheads="1"/>
          </p:cNvSpPr>
          <p:nvPr>
            <p:ph type="body" idx="1"/>
          </p:nvPr>
        </p:nvSpPr>
        <p:spPr bwMode="auto">
          <a:xfrm>
            <a:off x="152400" y="1163638"/>
            <a:ext cx="8839200" cy="538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3264" name="Rectangle 16"/>
          <p:cNvSpPr>
            <a:spLocks noGrp="1" noChangeArrowheads="1"/>
          </p:cNvSpPr>
          <p:nvPr>
            <p:ph type="dt" sz="half" idx="2"/>
          </p:nvPr>
        </p:nvSpPr>
        <p:spPr bwMode="auto">
          <a:xfrm>
            <a:off x="76200" y="6629400"/>
            <a:ext cx="2133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chemeClr val="bg1"/>
                </a:solidFill>
                <a:latin typeface="+mn-lt"/>
                <a:cs typeface="+mn-cs"/>
              </a:defRPr>
            </a:lvl1pPr>
          </a:lstStyle>
          <a:p>
            <a:pPr>
              <a:defRPr/>
            </a:pPr>
            <a:r>
              <a:rPr lang="en-US" smtClean="0"/>
              <a:t>19 August 2013</a:t>
            </a:r>
            <a:endParaRPr lang="en-US" dirty="0"/>
          </a:p>
        </p:txBody>
      </p:sp>
      <p:sp>
        <p:nvSpPr>
          <p:cNvPr id="1034" name="Rectangle 19"/>
          <p:cNvSpPr>
            <a:spLocks noChangeArrowheads="1"/>
          </p:cNvSpPr>
          <p:nvPr/>
        </p:nvSpPr>
        <p:spPr bwMode="auto">
          <a:xfrm>
            <a:off x="0" y="931863"/>
            <a:ext cx="9144000" cy="192087"/>
          </a:xfrm>
          <a:prstGeom prst="rect">
            <a:avLst/>
          </a:prstGeom>
          <a:gradFill rotWithShape="1">
            <a:gsLst>
              <a:gs pos="0">
                <a:srgbClr val="C78D25"/>
              </a:gs>
              <a:gs pos="50000">
                <a:srgbClr val="EBD173"/>
              </a:gs>
              <a:gs pos="100000">
                <a:srgbClr val="C78D2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endParaRPr lang="en-US" dirty="0"/>
          </a:p>
        </p:txBody>
      </p:sp>
      <p:sp>
        <p:nvSpPr>
          <p:cNvPr id="1035" name="Text Box 23"/>
          <p:cNvSpPr txBox="1">
            <a:spLocks noChangeArrowheads="1"/>
          </p:cNvSpPr>
          <p:nvPr/>
        </p:nvSpPr>
        <p:spPr bwMode="auto">
          <a:xfrm>
            <a:off x="7231063" y="879475"/>
            <a:ext cx="21891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defRPr/>
            </a:pPr>
            <a:r>
              <a:rPr lang="en-US" sz="1200" b="1" i="1" dirty="0" smtClean="0">
                <a:solidFill>
                  <a:srgbClr val="DBE7F1"/>
                </a:solidFill>
                <a:cs typeface="+mn-cs"/>
              </a:rPr>
              <a:t>Aeronautics &amp; Astronautics</a:t>
            </a:r>
          </a:p>
        </p:txBody>
      </p:sp>
      <p:sp>
        <p:nvSpPr>
          <p:cNvPr id="1036" name="Text Box 24"/>
          <p:cNvSpPr txBox="1">
            <a:spLocks noChangeArrowheads="1"/>
          </p:cNvSpPr>
          <p:nvPr/>
        </p:nvSpPr>
        <p:spPr bwMode="auto">
          <a:xfrm>
            <a:off x="-38100" y="874713"/>
            <a:ext cx="3419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defRPr/>
            </a:pPr>
            <a:r>
              <a:rPr lang="en-US" sz="1200" b="1" i="1" dirty="0" smtClean="0">
                <a:solidFill>
                  <a:srgbClr val="DBE7F1"/>
                </a:solidFill>
                <a:cs typeface="+mn-cs"/>
              </a:rPr>
              <a:t>Autonomous Flight Systems Laboratory</a:t>
            </a:r>
          </a:p>
        </p:txBody>
      </p:sp>
      <p:pic>
        <p:nvPicPr>
          <p:cNvPr id="1037" name="Picture 25" descr="AFSL_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788" y="71438"/>
            <a:ext cx="1076325"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612" r:id="rId1"/>
    <p:sldLayoutId id="2147485599" r:id="rId2"/>
    <p:sldLayoutId id="2147485600" r:id="rId3"/>
    <p:sldLayoutId id="2147485601" r:id="rId4"/>
    <p:sldLayoutId id="2147485602" r:id="rId5"/>
    <p:sldLayoutId id="2147485603" r:id="rId6"/>
    <p:sldLayoutId id="2147485604" r:id="rId7"/>
    <p:sldLayoutId id="2147485605" r:id="rId8"/>
    <p:sldLayoutId id="2147485606" r:id="rId9"/>
    <p:sldLayoutId id="2147485607" r:id="rId10"/>
    <p:sldLayoutId id="2147485608" r:id="rId11"/>
    <p:sldLayoutId id="2147485609" r:id="rId12"/>
    <p:sldLayoutId id="2147485610" r:id="rId13"/>
    <p:sldLayoutId id="2147485611" r:id="rId14"/>
  </p:sldLayoutIdLst>
  <p:timing>
    <p:tnLst>
      <p:par>
        <p:cTn id="1" dur="indefinite" restart="never" nodeType="tmRoot"/>
      </p:par>
    </p:tnLst>
  </p:timing>
  <p:hf hdr="0"/>
  <p:txStyles>
    <p:titleStyle>
      <a:lvl1pPr algn="l" rtl="0" eaLnBrk="0" fontAlgn="base" hangingPunct="0">
        <a:spcBef>
          <a:spcPct val="0"/>
        </a:spcBef>
        <a:spcAft>
          <a:spcPct val="0"/>
        </a:spcAft>
        <a:defRPr sz="3200" b="1">
          <a:solidFill>
            <a:srgbClr val="DBE7F1"/>
          </a:solidFill>
          <a:latin typeface="+mj-lt"/>
          <a:ea typeface="+mj-ea"/>
          <a:cs typeface="+mj-cs"/>
        </a:defRPr>
      </a:lvl1pPr>
      <a:lvl2pPr algn="l" rtl="0" eaLnBrk="0" fontAlgn="base" hangingPunct="0">
        <a:spcBef>
          <a:spcPct val="0"/>
        </a:spcBef>
        <a:spcAft>
          <a:spcPct val="0"/>
        </a:spcAft>
        <a:defRPr sz="3200" b="1">
          <a:solidFill>
            <a:srgbClr val="DBE7F1"/>
          </a:solidFill>
          <a:latin typeface="Arial" charset="0"/>
        </a:defRPr>
      </a:lvl2pPr>
      <a:lvl3pPr algn="l" rtl="0" eaLnBrk="0" fontAlgn="base" hangingPunct="0">
        <a:spcBef>
          <a:spcPct val="0"/>
        </a:spcBef>
        <a:spcAft>
          <a:spcPct val="0"/>
        </a:spcAft>
        <a:defRPr sz="3200" b="1">
          <a:solidFill>
            <a:srgbClr val="DBE7F1"/>
          </a:solidFill>
          <a:latin typeface="Arial" charset="0"/>
        </a:defRPr>
      </a:lvl3pPr>
      <a:lvl4pPr algn="l" rtl="0" eaLnBrk="0" fontAlgn="base" hangingPunct="0">
        <a:spcBef>
          <a:spcPct val="0"/>
        </a:spcBef>
        <a:spcAft>
          <a:spcPct val="0"/>
        </a:spcAft>
        <a:defRPr sz="3200" b="1">
          <a:solidFill>
            <a:srgbClr val="DBE7F1"/>
          </a:solidFill>
          <a:latin typeface="Arial" charset="0"/>
        </a:defRPr>
      </a:lvl4pPr>
      <a:lvl5pPr algn="l" rtl="0" eaLnBrk="0" fontAlgn="base" hangingPunct="0">
        <a:spcBef>
          <a:spcPct val="0"/>
        </a:spcBef>
        <a:spcAft>
          <a:spcPct val="0"/>
        </a:spcAft>
        <a:defRPr sz="3200" b="1">
          <a:solidFill>
            <a:srgbClr val="DBE7F1"/>
          </a:solidFill>
          <a:latin typeface="Arial" charset="0"/>
        </a:defRPr>
      </a:lvl5pPr>
      <a:lvl6pPr marL="457200" algn="l" rtl="0" fontAlgn="base">
        <a:spcBef>
          <a:spcPct val="0"/>
        </a:spcBef>
        <a:spcAft>
          <a:spcPct val="0"/>
        </a:spcAft>
        <a:defRPr sz="3200" b="1">
          <a:solidFill>
            <a:srgbClr val="DBE7F1"/>
          </a:solidFill>
          <a:latin typeface="Arial" charset="0"/>
        </a:defRPr>
      </a:lvl6pPr>
      <a:lvl7pPr marL="914400" algn="l" rtl="0" fontAlgn="base">
        <a:spcBef>
          <a:spcPct val="0"/>
        </a:spcBef>
        <a:spcAft>
          <a:spcPct val="0"/>
        </a:spcAft>
        <a:defRPr sz="3200" b="1">
          <a:solidFill>
            <a:srgbClr val="DBE7F1"/>
          </a:solidFill>
          <a:latin typeface="Arial" charset="0"/>
        </a:defRPr>
      </a:lvl7pPr>
      <a:lvl8pPr marL="1371600" algn="l" rtl="0" fontAlgn="base">
        <a:spcBef>
          <a:spcPct val="0"/>
        </a:spcBef>
        <a:spcAft>
          <a:spcPct val="0"/>
        </a:spcAft>
        <a:defRPr sz="3200" b="1">
          <a:solidFill>
            <a:srgbClr val="DBE7F1"/>
          </a:solidFill>
          <a:latin typeface="Arial" charset="0"/>
        </a:defRPr>
      </a:lvl8pPr>
      <a:lvl9pPr marL="1828800" algn="l" rtl="0" fontAlgn="base">
        <a:spcBef>
          <a:spcPct val="0"/>
        </a:spcBef>
        <a:spcAft>
          <a:spcPct val="0"/>
        </a:spcAft>
        <a:defRPr sz="3200" b="1">
          <a:solidFill>
            <a:srgbClr val="DBE7F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15950" y="1662113"/>
            <a:ext cx="8104188" cy="2035175"/>
          </a:xfrm>
        </p:spPr>
        <p:txBody>
          <a:bodyPr/>
          <a:lstStyle/>
          <a:p>
            <a:pPr algn="ctr" eaLnBrk="1" hangingPunct="1"/>
            <a:r>
              <a:rPr lang="en-US" dirty="0" smtClean="0">
                <a:latin typeface="Arial" charset="0"/>
              </a:rPr>
              <a:t>GitHub: Making/Receiving Changes and Syncing Repositories</a:t>
            </a:r>
            <a:endParaRPr lang="en-US" sz="2000" dirty="0" smtClean="0">
              <a:latin typeface="Arial" panose="020B0604020202020204" pitchFamily="34" charset="0"/>
            </a:endParaRPr>
          </a:p>
        </p:txBody>
      </p:sp>
      <p:sp>
        <p:nvSpPr>
          <p:cNvPr id="2" name="TextBox 1"/>
          <p:cNvSpPr txBox="1"/>
          <p:nvPr/>
        </p:nvSpPr>
        <p:spPr>
          <a:xfrm>
            <a:off x="2450121" y="4121677"/>
            <a:ext cx="4243755" cy="400110"/>
          </a:xfrm>
          <a:prstGeom prst="rect">
            <a:avLst/>
          </a:prstGeom>
          <a:noFill/>
        </p:spPr>
        <p:txBody>
          <a:bodyPr wrap="square" rtlCol="0">
            <a:spAutoFit/>
          </a:bodyPr>
          <a:lstStyle/>
          <a:p>
            <a:pPr algn="ctr"/>
            <a:r>
              <a:rPr lang="en-US" sz="2000" b="1" dirty="0" smtClean="0">
                <a:solidFill>
                  <a:srgbClr val="FFFF00"/>
                </a:solidFill>
                <a:latin typeface="+mn-lt"/>
              </a:rPr>
              <a:t>January</a:t>
            </a:r>
            <a:r>
              <a:rPr lang="en-US" sz="2000" b="1" dirty="0" smtClean="0">
                <a:solidFill>
                  <a:srgbClr val="FFFF00"/>
                </a:solidFill>
                <a:latin typeface="+mn-lt"/>
              </a:rPr>
              <a:t> 22, 2015</a:t>
            </a:r>
            <a:endParaRPr lang="en-US" sz="2000" b="1" dirty="0">
              <a:solidFill>
                <a:srgbClr val="FFFF00"/>
              </a:solidFill>
              <a:latin typeface="+mn-lt"/>
            </a:endParaRPr>
          </a:p>
        </p:txBody>
      </p:sp>
      <p:sp>
        <p:nvSpPr>
          <p:cNvPr id="3" name="TextBox 2"/>
          <p:cNvSpPr txBox="1"/>
          <p:nvPr/>
        </p:nvSpPr>
        <p:spPr>
          <a:xfrm>
            <a:off x="2843213" y="3657600"/>
            <a:ext cx="3643312" cy="461665"/>
          </a:xfrm>
          <a:prstGeom prst="rect">
            <a:avLst/>
          </a:prstGeom>
          <a:noFill/>
        </p:spPr>
        <p:txBody>
          <a:bodyPr wrap="square" rtlCol="0">
            <a:spAutoFit/>
          </a:bodyPr>
          <a:lstStyle/>
          <a:p>
            <a:pPr algn="ctr"/>
            <a:r>
              <a:rPr lang="en-US" sz="2400" dirty="0" smtClean="0">
                <a:ln>
                  <a:solidFill>
                    <a:schemeClr val="bg1"/>
                  </a:solidFill>
                </a:ln>
                <a:solidFill>
                  <a:schemeClr val="bg1"/>
                </a:solidFill>
                <a:latin typeface="+mj-lt"/>
              </a:rPr>
              <a:t>Daniel </a:t>
            </a:r>
            <a:r>
              <a:rPr lang="en-US" sz="2400" dirty="0" err="1" smtClean="0">
                <a:ln>
                  <a:solidFill>
                    <a:schemeClr val="bg1"/>
                  </a:solidFill>
                </a:ln>
                <a:solidFill>
                  <a:schemeClr val="bg1"/>
                </a:solidFill>
                <a:latin typeface="+mj-lt"/>
              </a:rPr>
              <a:t>Ablog</a:t>
            </a:r>
            <a:endParaRPr lang="en-US" sz="2400" dirty="0">
              <a:ln>
                <a:solidFill>
                  <a:schemeClr val="bg1"/>
                </a:solidFill>
              </a:ln>
              <a:solidFill>
                <a:schemeClr val="bg1"/>
              </a:solidFill>
              <a:latin typeface="+mj-lt"/>
            </a:endParaRPr>
          </a:p>
        </p:txBody>
      </p:sp>
    </p:spTree>
  </p:cSld>
  <p:clrMapOvr>
    <a:masterClrMapping/>
  </p:clrMapOvr>
  <p:transition advTm="19227"/>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Set “Upstream” Remote Repository as </a:t>
            </a:r>
            <a:r>
              <a:rPr lang="en-US" dirty="0" err="1" smtClean="0"/>
              <a:t>diydrones</a:t>
            </a:r>
            <a:r>
              <a:rPr lang="en-US" dirty="0" smtClean="0"/>
              <a:t>/</a:t>
            </a:r>
            <a:r>
              <a:rPr lang="en-US" dirty="0" err="1" smtClean="0"/>
              <a:t>ardupilot</a:t>
            </a:r>
            <a:r>
              <a:rPr lang="en-US" dirty="0" smtClean="0"/>
              <a:t> master</a:t>
            </a:r>
            <a:endParaRPr lang="en-US" dirty="0"/>
          </a:p>
        </p:txBody>
      </p:sp>
    </p:spTree>
    <p:extLst>
      <p:ext uri="{BB962C8B-B14F-4D97-AF65-F5344CB8AC3E}">
        <p14:creationId xmlns:p14="http://schemas.microsoft.com/office/powerpoint/2010/main" val="2659456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“Upstream” Remote Repo </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400" dirty="0" smtClean="0">
                <a:latin typeface="Garamond" panose="02020404030301010803" pitchFamily="18" charset="0"/>
              </a:rPr>
              <a:t>Go to GitHub online and access the original “upstream” master </a:t>
            </a:r>
            <a:r>
              <a:rPr lang="en-US" sz="2400" dirty="0" smtClean="0">
                <a:latin typeface="Garamond" panose="02020404030301010803" pitchFamily="18" charset="0"/>
              </a:rPr>
              <a:t>repository.</a:t>
            </a:r>
            <a:endParaRPr lang="en-US" sz="2400" dirty="0" smtClean="0">
              <a:latin typeface="Garamond" panose="02020404030301010803" pitchFamily="18" charset="0"/>
            </a:endParaRPr>
          </a:p>
          <a:p>
            <a:pPr marL="514350" indent="-514350">
              <a:buFont typeface="+mj-lt"/>
              <a:buAutoNum type="arabicPeriod"/>
            </a:pPr>
            <a:r>
              <a:rPr lang="en-US" sz="2400" dirty="0" smtClean="0">
                <a:latin typeface="Garamond" panose="02020404030301010803" pitchFamily="18" charset="0"/>
              </a:rPr>
              <a:t>Copy the clone URL for the original </a:t>
            </a:r>
            <a:r>
              <a:rPr lang="en-US" sz="2400" dirty="0" smtClean="0">
                <a:latin typeface="Garamond" panose="02020404030301010803" pitchFamily="18" charset="0"/>
              </a:rPr>
              <a:t>repository. Note: you may need to write it down if copy/paste doesn’t work on your computer.</a:t>
            </a:r>
            <a:endParaRPr lang="en-US" sz="2400" dirty="0" smtClean="0">
              <a:latin typeface="Garamond" panose="02020404030301010803" pitchFamily="18" charset="0"/>
            </a:endParaRPr>
          </a:p>
          <a:p>
            <a:pPr marL="0" indent="0">
              <a:buNone/>
            </a:pPr>
            <a:endParaRPr lang="en-US" sz="2400" dirty="0" smtClean="0"/>
          </a:p>
          <a:p>
            <a:endParaRPr lang="en-US" sz="2400" dirty="0" smtClean="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932" t="12897" r="14216" b="6251"/>
          <a:stretch/>
        </p:blipFill>
        <p:spPr bwMode="auto">
          <a:xfrm>
            <a:off x="609600" y="3429000"/>
            <a:ext cx="526986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650861" y="579120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p:cNvSpPr/>
          <p:nvPr/>
        </p:nvSpPr>
        <p:spPr>
          <a:xfrm>
            <a:off x="5879461" y="5791200"/>
            <a:ext cx="521339" cy="228600"/>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781800" y="5638800"/>
            <a:ext cx="1219200" cy="646331"/>
          </a:xfrm>
          <a:prstGeom prst="rect">
            <a:avLst/>
          </a:prstGeom>
          <a:noFill/>
        </p:spPr>
        <p:txBody>
          <a:bodyPr wrap="square" rtlCol="0">
            <a:spAutoFit/>
          </a:bodyPr>
          <a:lstStyle/>
          <a:p>
            <a:r>
              <a:rPr lang="en-US" dirty="0" smtClean="0"/>
              <a:t>To copy URL</a:t>
            </a:r>
            <a:endParaRPr lang="en-US" dirty="0"/>
          </a:p>
        </p:txBody>
      </p:sp>
    </p:spTree>
    <p:extLst>
      <p:ext uri="{BB962C8B-B14F-4D97-AF65-F5344CB8AC3E}">
        <p14:creationId xmlns:p14="http://schemas.microsoft.com/office/powerpoint/2010/main" val="18614552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Set “Upstream” Remote Repo (cont.) </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3"/>
            </a:pPr>
            <a:r>
              <a:rPr lang="en-US" sz="2400" dirty="0" smtClean="0">
                <a:latin typeface="Garamond" panose="02020404030301010803" pitchFamily="18" charset="0"/>
              </a:rPr>
              <a:t>Open GitHub command </a:t>
            </a:r>
            <a:r>
              <a:rPr lang="en-US" sz="2400" dirty="0" smtClean="0">
                <a:latin typeface="Garamond" panose="02020404030301010803" pitchFamily="18" charset="0"/>
              </a:rPr>
              <a:t>line in your desktop.</a:t>
            </a:r>
            <a:endParaRPr lang="en-US" sz="2400" dirty="0" smtClean="0">
              <a:latin typeface="Garamond" panose="02020404030301010803" pitchFamily="18" charset="0"/>
            </a:endParaRPr>
          </a:p>
          <a:p>
            <a:pPr marL="914400" lvl="1" indent="-514350"/>
            <a:r>
              <a:rPr lang="en-US" sz="2400" dirty="0" smtClean="0">
                <a:latin typeface="Garamond" panose="02020404030301010803" pitchFamily="18" charset="0"/>
              </a:rPr>
              <a:t>Either </a:t>
            </a:r>
            <a:r>
              <a:rPr lang="en-US" sz="2400" dirty="0" err="1" smtClean="0">
                <a:latin typeface="Garamond" panose="02020404030301010803" pitchFamily="18" charset="0"/>
              </a:rPr>
              <a:t>GitBash</a:t>
            </a:r>
            <a:r>
              <a:rPr lang="en-US" sz="2400" dirty="0" smtClean="0">
                <a:latin typeface="Garamond" panose="02020404030301010803" pitchFamily="18" charset="0"/>
              </a:rPr>
              <a:t> or </a:t>
            </a:r>
            <a:r>
              <a:rPr lang="en-US" sz="2400" dirty="0" err="1" smtClean="0">
                <a:latin typeface="Garamond" panose="02020404030301010803" pitchFamily="18" charset="0"/>
              </a:rPr>
              <a:t>GitShell</a:t>
            </a:r>
            <a:endParaRPr lang="en-US" sz="2400" dirty="0" smtClean="0">
              <a:latin typeface="Garamond" panose="02020404030301010803" pitchFamily="18" charset="0"/>
            </a:endParaRPr>
          </a:p>
          <a:p>
            <a:pPr marL="514350" indent="-514350">
              <a:buFont typeface="+mj-lt"/>
              <a:buAutoNum type="arabicPeriod" startAt="4"/>
            </a:pPr>
            <a:r>
              <a:rPr lang="en-US" sz="2400" dirty="0" smtClean="0">
                <a:latin typeface="Garamond" panose="02020404030301010803" pitchFamily="18" charset="0"/>
              </a:rPr>
              <a:t>Change working directory to location of local clone by typing: </a:t>
            </a:r>
            <a:r>
              <a:rPr lang="en-US" sz="2400" i="1" dirty="0" smtClean="0">
                <a:latin typeface="Garamond" panose="02020404030301010803" pitchFamily="18" charset="0"/>
              </a:rPr>
              <a:t>cd </a:t>
            </a:r>
            <a:r>
              <a:rPr lang="en-US" sz="2400" i="1" dirty="0" err="1" smtClean="0">
                <a:latin typeface="Garamond" panose="02020404030301010803" pitchFamily="18" charset="0"/>
              </a:rPr>
              <a:t>working_directory</a:t>
            </a:r>
            <a:r>
              <a:rPr lang="en-US" sz="2400" i="1" dirty="0" smtClean="0">
                <a:latin typeface="Garamond" panose="02020404030301010803" pitchFamily="18" charset="0"/>
              </a:rPr>
              <a:t> (</a:t>
            </a:r>
            <a:r>
              <a:rPr lang="en-US" sz="2400" i="1" dirty="0" err="1" smtClean="0">
                <a:latin typeface="Garamond" panose="02020404030301010803" pitchFamily="18" charset="0"/>
              </a:rPr>
              <a:t>working_directory</a:t>
            </a:r>
            <a:r>
              <a:rPr lang="en-US" sz="2400" dirty="0" smtClean="0">
                <a:latin typeface="Garamond" panose="02020404030301010803" pitchFamily="18" charset="0"/>
              </a:rPr>
              <a:t> is your current clone location). Make sure to use </a:t>
            </a:r>
            <a:r>
              <a:rPr lang="en-US" sz="2400" b="1" dirty="0" smtClean="0">
                <a:latin typeface="Garamond" panose="02020404030301010803" pitchFamily="18" charset="0"/>
              </a:rPr>
              <a:t>FORWARD SLASHES.</a:t>
            </a:r>
            <a:r>
              <a:rPr lang="en-US" sz="2400" dirty="0" smtClean="0">
                <a:latin typeface="Garamond" panose="02020404030301010803" pitchFamily="18" charset="0"/>
              </a:rPr>
              <a:t> In my case, it was: </a:t>
            </a:r>
            <a:r>
              <a:rPr lang="en-US" sz="2400" i="1" dirty="0" smtClean="0">
                <a:latin typeface="Garamond" panose="02020404030301010803" pitchFamily="18" charset="0"/>
              </a:rPr>
              <a:t>C:/Users/Daniel/Documents/GitHub/ardupilot/ardupilot</a:t>
            </a:r>
            <a:endParaRPr lang="en-US" sz="2400" dirty="0" smtClean="0">
              <a:latin typeface="Garamond" panose="02020404030301010803" pitchFamily="18" charset="0"/>
            </a:endParaRPr>
          </a:p>
          <a:p>
            <a:endParaRPr lang="en-US" dirty="0" smtClean="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968" t="52579" r="37530" b="38889"/>
          <a:stretch/>
        </p:blipFill>
        <p:spPr bwMode="auto">
          <a:xfrm>
            <a:off x="858574" y="4800600"/>
            <a:ext cx="7426847"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own Arrow 3"/>
          <p:cNvSpPr/>
          <p:nvPr/>
        </p:nvSpPr>
        <p:spPr>
          <a:xfrm>
            <a:off x="7239000" y="4644103"/>
            <a:ext cx="304800" cy="76200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91200" y="3600271"/>
            <a:ext cx="3352800" cy="1200329"/>
          </a:xfrm>
          <a:prstGeom prst="rect">
            <a:avLst/>
          </a:prstGeom>
          <a:noFill/>
        </p:spPr>
        <p:txBody>
          <a:bodyPr wrap="square" rtlCol="0">
            <a:spAutoFit/>
          </a:bodyPr>
          <a:lstStyle/>
          <a:p>
            <a:r>
              <a:rPr lang="en-US" dirty="0" smtClean="0">
                <a:solidFill>
                  <a:srgbClr val="FF0000"/>
                </a:solidFill>
              </a:rPr>
              <a:t>Should get this after changing working directory, except it should read “Master” in parentheses</a:t>
            </a:r>
            <a:endParaRPr lang="en-US" dirty="0">
              <a:solidFill>
                <a:srgbClr val="FF0000"/>
              </a:solidFill>
            </a:endParaRPr>
          </a:p>
        </p:txBody>
      </p:sp>
      <p:sp>
        <p:nvSpPr>
          <p:cNvPr id="7" name="Rectangle 6"/>
          <p:cNvSpPr/>
          <p:nvPr/>
        </p:nvSpPr>
        <p:spPr>
          <a:xfrm>
            <a:off x="2195511" y="5448300"/>
            <a:ext cx="6075622"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986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Set “Upstream” Remote Repo (cont.) </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5"/>
            </a:pPr>
            <a:r>
              <a:rPr lang="en-US" sz="2400" dirty="0" smtClean="0">
                <a:latin typeface="Garamond" panose="02020404030301010803" pitchFamily="18" charset="0"/>
              </a:rPr>
              <a:t>Type </a:t>
            </a:r>
            <a:r>
              <a:rPr lang="en-US" sz="2400" i="1" dirty="0" err="1" smtClean="0">
                <a:latin typeface="Garamond" panose="02020404030301010803" pitchFamily="18" charset="0"/>
              </a:rPr>
              <a:t>git</a:t>
            </a:r>
            <a:r>
              <a:rPr lang="en-US" sz="2400" i="1" dirty="0" smtClean="0">
                <a:latin typeface="Garamond" panose="02020404030301010803" pitchFamily="18" charset="0"/>
              </a:rPr>
              <a:t> remote –v</a:t>
            </a:r>
            <a:r>
              <a:rPr lang="en-US" sz="2400" dirty="0" smtClean="0">
                <a:latin typeface="Garamond" panose="02020404030301010803" pitchFamily="18" charset="0"/>
              </a:rPr>
              <a:t> and press Enter. You’ll see the current configured remote repository for your fork.</a:t>
            </a:r>
          </a:p>
          <a:p>
            <a:pPr marL="514350" indent="-514350">
              <a:buFont typeface="+mj-lt"/>
              <a:buAutoNum type="arabicPeriod" startAt="5"/>
            </a:pPr>
            <a:endParaRPr lang="en-US" dirty="0">
              <a:latin typeface="Garamond" panose="02020404030301010803" pitchFamily="18" charset="0"/>
            </a:endParaRPr>
          </a:p>
          <a:p>
            <a:pPr marL="514350" indent="-514350">
              <a:buFont typeface="+mj-lt"/>
              <a:buAutoNum type="arabicPeriod" startAt="5"/>
            </a:pPr>
            <a:endParaRPr lang="en-US" sz="2400" dirty="0" smtClean="0">
              <a:latin typeface="Garamond" panose="02020404030301010803" pitchFamily="18" charset="0"/>
            </a:endParaRPr>
          </a:p>
          <a:p>
            <a:pPr marL="514350" indent="-514350">
              <a:buFont typeface="+mj-lt"/>
              <a:buAutoNum type="arabicPeriod" startAt="5"/>
            </a:pPr>
            <a:r>
              <a:rPr lang="en-US" sz="2400" dirty="0" smtClean="0">
                <a:latin typeface="Garamond" panose="02020404030301010803" pitchFamily="18" charset="0"/>
              </a:rPr>
              <a:t>Type </a:t>
            </a:r>
            <a:r>
              <a:rPr lang="en-US" sz="2400" i="1" dirty="0" err="1" smtClean="0">
                <a:latin typeface="Garamond" panose="02020404030301010803" pitchFamily="18" charset="0"/>
              </a:rPr>
              <a:t>git</a:t>
            </a:r>
            <a:r>
              <a:rPr lang="en-US" sz="2400" i="1" dirty="0" smtClean="0">
                <a:latin typeface="Garamond" panose="02020404030301010803" pitchFamily="18" charset="0"/>
              </a:rPr>
              <a:t> remote add upstream,</a:t>
            </a:r>
            <a:r>
              <a:rPr lang="en-US" sz="2400" dirty="0" smtClean="0">
                <a:latin typeface="Garamond" panose="02020404030301010803" pitchFamily="18" charset="0"/>
              </a:rPr>
              <a:t> then paste the URL you copied in Step 2 and press Enter.</a:t>
            </a:r>
          </a:p>
          <a:p>
            <a:pPr marL="514350" indent="-514350">
              <a:buFont typeface="+mj-lt"/>
              <a:buAutoNum type="arabicPeriod" startAt="5"/>
            </a:pPr>
            <a:endParaRPr lang="en-US" sz="2400" dirty="0">
              <a:latin typeface="Garamond" panose="02020404030301010803" pitchFamily="18" charset="0"/>
            </a:endParaRPr>
          </a:p>
          <a:p>
            <a:pPr marL="514350" indent="-514350">
              <a:buFont typeface="+mj-lt"/>
              <a:buAutoNum type="arabicPeriod" startAt="5"/>
            </a:pPr>
            <a:endParaRPr lang="en-US" sz="2400" dirty="0" smtClean="0">
              <a:latin typeface="Garamond" panose="02020404030301010803" pitchFamily="18" charset="0"/>
            </a:endParaRPr>
          </a:p>
          <a:p>
            <a:pPr marL="514350" indent="-514350">
              <a:buFont typeface="+mj-lt"/>
              <a:buAutoNum type="arabicPeriod" startAt="5"/>
            </a:pPr>
            <a:r>
              <a:rPr lang="en-US" sz="2400" dirty="0" smtClean="0">
                <a:latin typeface="Garamond" panose="02020404030301010803" pitchFamily="18" charset="0"/>
              </a:rPr>
              <a:t>To verify the original “upstream” master has been set as the remote repo, type </a:t>
            </a:r>
            <a:r>
              <a:rPr lang="en-US" sz="2400" dirty="0" err="1" smtClean="0">
                <a:latin typeface="Garamond" panose="02020404030301010803" pitchFamily="18" charset="0"/>
              </a:rPr>
              <a:t>git</a:t>
            </a:r>
            <a:r>
              <a:rPr lang="en-US" sz="2400" dirty="0" smtClean="0">
                <a:latin typeface="Garamond" panose="02020404030301010803" pitchFamily="18" charset="0"/>
              </a:rPr>
              <a:t> remote –v again to get this</a:t>
            </a:r>
          </a:p>
          <a:p>
            <a:pPr marL="0" indent="0">
              <a:buNone/>
            </a:pPr>
            <a:endParaRPr lang="en-US" dirty="0" smtClean="0">
              <a:latin typeface="Garamond" panose="02020404030301010803" pitchFamily="18" charset="0"/>
            </a:endParaRPr>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003" t="67856" r="28383" b="24406"/>
          <a:stretch/>
        </p:blipFill>
        <p:spPr bwMode="auto">
          <a:xfrm>
            <a:off x="911238" y="1985963"/>
            <a:ext cx="7321521" cy="747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9881" t="70585" r="37701" b="24256"/>
          <a:stretch/>
        </p:blipFill>
        <p:spPr bwMode="auto">
          <a:xfrm>
            <a:off x="925524" y="3810000"/>
            <a:ext cx="7800942"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9968" t="57937" r="37977" b="29167"/>
          <a:stretch/>
        </p:blipFill>
        <p:spPr bwMode="auto">
          <a:xfrm>
            <a:off x="925524" y="5442855"/>
            <a:ext cx="5471887" cy="943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7688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Receive Changes/Bug Fixes from </a:t>
            </a:r>
            <a:r>
              <a:rPr lang="en-US" dirty="0" err="1" smtClean="0"/>
              <a:t>diydrones</a:t>
            </a:r>
            <a:r>
              <a:rPr lang="en-US" dirty="0" smtClean="0"/>
              <a:t>/</a:t>
            </a:r>
            <a:r>
              <a:rPr lang="en-US" dirty="0" err="1" smtClean="0"/>
              <a:t>ardupilot</a:t>
            </a:r>
            <a:r>
              <a:rPr lang="en-US" dirty="0" smtClean="0"/>
              <a:t> master repository</a:t>
            </a:r>
            <a:endParaRPr lang="en-US" dirty="0"/>
          </a:p>
        </p:txBody>
      </p:sp>
    </p:spTree>
    <p:extLst>
      <p:ext uri="{BB962C8B-B14F-4D97-AF65-F5344CB8AC3E}">
        <p14:creationId xmlns:p14="http://schemas.microsoft.com/office/powerpoint/2010/main" val="455533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Sync </a:t>
            </a:r>
            <a:r>
              <a:rPr lang="en-US" dirty="0" smtClean="0"/>
              <a:t>Local Clone w</a:t>
            </a:r>
            <a:r>
              <a:rPr lang="en-US" dirty="0" smtClean="0"/>
              <a:t>/ </a:t>
            </a:r>
            <a:r>
              <a:rPr lang="en-US" dirty="0" smtClean="0"/>
              <a:t>Upstream Repo</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2400" dirty="0" smtClean="0">
                <a:latin typeface="Garamond" panose="02020404030301010803" pitchFamily="18" charset="0"/>
              </a:rPr>
              <a:t>Open command line (</a:t>
            </a:r>
            <a:r>
              <a:rPr lang="en-US" sz="2400" dirty="0" err="1" smtClean="0">
                <a:latin typeface="Garamond" panose="02020404030301010803" pitchFamily="18" charset="0"/>
              </a:rPr>
              <a:t>GitBash</a:t>
            </a:r>
            <a:r>
              <a:rPr lang="en-US" sz="2400" dirty="0" smtClean="0">
                <a:latin typeface="Garamond" panose="02020404030301010803" pitchFamily="18" charset="0"/>
              </a:rPr>
              <a:t> or </a:t>
            </a:r>
            <a:r>
              <a:rPr lang="en-US" sz="2400" dirty="0" err="1" smtClean="0">
                <a:latin typeface="Garamond" panose="02020404030301010803" pitchFamily="18" charset="0"/>
              </a:rPr>
              <a:t>GitShell</a:t>
            </a:r>
            <a:r>
              <a:rPr lang="en-US" sz="2400" dirty="0" smtClean="0">
                <a:latin typeface="Garamond" panose="02020404030301010803" pitchFamily="18" charset="0"/>
              </a:rPr>
              <a:t>)</a:t>
            </a:r>
          </a:p>
          <a:p>
            <a:pPr marL="514350" indent="-514350">
              <a:buFont typeface="+mj-lt"/>
              <a:buAutoNum type="arabicPeriod"/>
            </a:pPr>
            <a:r>
              <a:rPr lang="en-US" sz="2400" dirty="0" smtClean="0">
                <a:latin typeface="Garamond" panose="02020404030301010803" pitchFamily="18" charset="0"/>
              </a:rPr>
              <a:t>Change working directory to location of local clone by typing command: </a:t>
            </a:r>
            <a:r>
              <a:rPr lang="en-US" sz="2400" i="1" dirty="0" smtClean="0">
                <a:latin typeface="Garamond" panose="02020404030301010803" pitchFamily="18" charset="0"/>
              </a:rPr>
              <a:t>cd C:/Working_Directory</a:t>
            </a:r>
            <a:r>
              <a:rPr lang="en-US" sz="2400" dirty="0" smtClean="0">
                <a:latin typeface="Garamond" panose="02020404030301010803" pitchFamily="18" charset="0"/>
              </a:rPr>
              <a:t>, where </a:t>
            </a:r>
            <a:r>
              <a:rPr lang="en-US" sz="2400" dirty="0" err="1" smtClean="0">
                <a:latin typeface="Garamond" panose="02020404030301010803" pitchFamily="18" charset="0"/>
              </a:rPr>
              <a:t>Working_Directory</a:t>
            </a:r>
            <a:r>
              <a:rPr lang="en-US" sz="2400" dirty="0" smtClean="0">
                <a:latin typeface="Garamond" panose="02020404030301010803" pitchFamily="18" charset="0"/>
              </a:rPr>
              <a:t> is your current clone location. Make sure to use </a:t>
            </a:r>
            <a:r>
              <a:rPr lang="en-US" sz="2400" b="1" dirty="0" smtClean="0">
                <a:latin typeface="Garamond" panose="02020404030301010803" pitchFamily="18" charset="0"/>
              </a:rPr>
              <a:t>FORWARD SLASHES</a:t>
            </a:r>
            <a:r>
              <a:rPr lang="en-US" sz="2400" dirty="0" smtClean="0">
                <a:latin typeface="Garamond" panose="02020404030301010803" pitchFamily="18" charset="0"/>
              </a:rPr>
              <a:t>. For example, in my case, it was: </a:t>
            </a:r>
            <a:r>
              <a:rPr lang="en-US" sz="2400" i="1" dirty="0" smtClean="0">
                <a:latin typeface="Garamond" panose="02020404030301010803" pitchFamily="18" charset="0"/>
              </a:rPr>
              <a:t>C:/Users/Daniel/Documents/GitHub/ardupilot/ardupilot</a:t>
            </a:r>
            <a:endParaRPr lang="en-US" sz="2400" dirty="0" smtClean="0">
              <a:latin typeface="Garamond" panose="02020404030301010803" pitchFamily="18" charset="0"/>
            </a:endParaRPr>
          </a:p>
          <a:p>
            <a:pPr marL="0" indent="0">
              <a:buNone/>
            </a:pP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338" t="59920" r="27491" b="18453"/>
          <a:stretch/>
        </p:blipFill>
        <p:spPr bwMode="auto">
          <a:xfrm>
            <a:off x="1763485" y="4343400"/>
            <a:ext cx="5617030" cy="1582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77953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Sync </a:t>
            </a:r>
            <a:r>
              <a:rPr lang="en-US" dirty="0" smtClean="0"/>
              <a:t>Local Clone w</a:t>
            </a:r>
            <a:r>
              <a:rPr lang="en-US" dirty="0" smtClean="0"/>
              <a:t>/ </a:t>
            </a:r>
            <a:r>
              <a:rPr lang="en-US" dirty="0" smtClean="0"/>
              <a:t>Upstream Repo (cont</a:t>
            </a:r>
            <a:r>
              <a:rPr lang="en-US" dirty="0" smtClean="0"/>
              <a:t>.)</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3"/>
            </a:pPr>
            <a:r>
              <a:rPr lang="en-US" dirty="0" smtClean="0"/>
              <a:t>Fetch the branches and their respective commits from the upstream repository by using the command: </a:t>
            </a:r>
            <a:r>
              <a:rPr lang="en-US" i="1" dirty="0" err="1" smtClean="0"/>
              <a:t>git</a:t>
            </a:r>
            <a:r>
              <a:rPr lang="en-US" i="1" dirty="0" smtClean="0"/>
              <a:t> fetch upstream</a:t>
            </a:r>
            <a:endParaRPr lang="en-US" dirty="0" smtClean="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9490" t="31150" r="15889" b="23214"/>
          <a:stretch/>
        </p:blipFill>
        <p:spPr bwMode="auto">
          <a:xfrm>
            <a:off x="1669142" y="3200400"/>
            <a:ext cx="5805715" cy="3338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6101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Sync </a:t>
            </a:r>
            <a:r>
              <a:rPr lang="en-US" dirty="0" smtClean="0"/>
              <a:t>Local Clone w</a:t>
            </a:r>
            <a:r>
              <a:rPr lang="en-US" dirty="0" smtClean="0"/>
              <a:t>/ </a:t>
            </a:r>
            <a:r>
              <a:rPr lang="en-US" dirty="0" smtClean="0"/>
              <a:t>Upstream Repo (cont</a:t>
            </a:r>
            <a:r>
              <a:rPr lang="en-US" dirty="0" smtClean="0"/>
              <a:t>.)</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pPr marL="514350" indent="-514350">
              <a:buFont typeface="+mj-lt"/>
              <a:buAutoNum type="arabicPeriod" startAt="4"/>
            </a:pPr>
            <a:r>
              <a:rPr lang="en-US" sz="2400" dirty="0" smtClean="0">
                <a:latin typeface="Garamond" panose="02020404030301010803" pitchFamily="18" charset="0"/>
              </a:rPr>
              <a:t>“Check out” your fork’s local master branch using the command: </a:t>
            </a:r>
            <a:r>
              <a:rPr lang="en-US" sz="2400" i="1" dirty="0" err="1" smtClean="0">
                <a:latin typeface="Garamond" panose="02020404030301010803" pitchFamily="18" charset="0"/>
              </a:rPr>
              <a:t>git</a:t>
            </a:r>
            <a:r>
              <a:rPr lang="en-US" sz="2400" i="1" dirty="0" smtClean="0">
                <a:latin typeface="Garamond" panose="02020404030301010803" pitchFamily="18" charset="0"/>
              </a:rPr>
              <a:t> checkout master</a:t>
            </a:r>
            <a:endParaRPr lang="en-US" sz="2400" dirty="0" smtClean="0">
              <a:latin typeface="Garamond" panose="02020404030301010803" pitchFamily="18" charset="0"/>
            </a:endParaRPr>
          </a:p>
          <a:p>
            <a:pPr marL="514350" indent="-514350">
              <a:buFont typeface="+mj-lt"/>
              <a:buAutoNum type="arabicPeriod" startAt="4"/>
            </a:pPr>
            <a:endParaRPr lang="en-US" dirty="0">
              <a:latin typeface="Garamond" panose="02020404030301010803" pitchFamily="18" charset="0"/>
            </a:endParaRPr>
          </a:p>
          <a:p>
            <a:pPr marL="514350" indent="-514350">
              <a:buFont typeface="+mj-lt"/>
              <a:buAutoNum type="arabicPeriod" startAt="4"/>
            </a:pPr>
            <a:endParaRPr lang="en-US" dirty="0" smtClean="0">
              <a:latin typeface="Garamond" panose="02020404030301010803" pitchFamily="18" charset="0"/>
            </a:endParaRPr>
          </a:p>
          <a:p>
            <a:pPr marL="514350" indent="-514350">
              <a:buFont typeface="+mj-lt"/>
              <a:buAutoNum type="arabicPeriod" startAt="4"/>
            </a:pPr>
            <a:r>
              <a:rPr lang="en-US" sz="2400" dirty="0" smtClean="0">
                <a:latin typeface="Garamond" panose="02020404030301010803" pitchFamily="18" charset="0"/>
              </a:rPr>
              <a:t>Merge changes from “upstream” original master branch to your local master branch using command: </a:t>
            </a:r>
            <a:r>
              <a:rPr lang="en-US" sz="2400" i="1" dirty="0" err="1" smtClean="0">
                <a:latin typeface="Garamond" panose="02020404030301010803" pitchFamily="18" charset="0"/>
              </a:rPr>
              <a:t>git</a:t>
            </a:r>
            <a:r>
              <a:rPr lang="en-US" sz="2400" i="1" dirty="0" smtClean="0">
                <a:latin typeface="Garamond" panose="02020404030301010803" pitchFamily="18" charset="0"/>
              </a:rPr>
              <a:t> merge upstream/master</a:t>
            </a:r>
          </a:p>
          <a:p>
            <a:pPr marL="514350" indent="-514350">
              <a:buFont typeface="+mj-lt"/>
              <a:buAutoNum type="arabicPeriod" startAt="4"/>
            </a:pPr>
            <a:endParaRPr lang="en-US" sz="2400" i="1" dirty="0">
              <a:latin typeface="Garamond" panose="02020404030301010803" pitchFamily="18" charset="0"/>
            </a:endParaRPr>
          </a:p>
          <a:p>
            <a:pPr marL="514350" indent="-514350">
              <a:buFont typeface="+mj-lt"/>
              <a:buAutoNum type="arabicPeriod" startAt="4"/>
            </a:pPr>
            <a:endParaRPr lang="en-US" sz="2400" i="1" dirty="0" smtClean="0">
              <a:latin typeface="Garamond" panose="02020404030301010803" pitchFamily="18" charset="0"/>
            </a:endParaRPr>
          </a:p>
          <a:p>
            <a:pPr marL="514350" indent="-514350">
              <a:buFont typeface="+mj-lt"/>
              <a:buAutoNum type="arabicPeriod" startAt="4"/>
            </a:pPr>
            <a:r>
              <a:rPr lang="en-US" sz="2400" dirty="0" smtClean="0">
                <a:latin typeface="Garamond" panose="02020404030301010803" pitchFamily="18" charset="0"/>
              </a:rPr>
              <a:t>All commits and updates from the original “upstream” master repository have been added to your local clone</a:t>
            </a:r>
          </a:p>
        </p:txBody>
      </p:sp>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7410" t="66468" r="5849" b="18254"/>
          <a:stretch/>
        </p:blipFill>
        <p:spPr bwMode="auto">
          <a:xfrm>
            <a:off x="1545111" y="2349500"/>
            <a:ext cx="6081487"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41056" t="83049" r="17949" b="12027"/>
          <a:stretch/>
        </p:blipFill>
        <p:spPr bwMode="auto">
          <a:xfrm>
            <a:off x="1186959" y="4407910"/>
            <a:ext cx="677008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77131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Send Your Changes Up to the </a:t>
            </a:r>
            <a:r>
              <a:rPr lang="en-US" dirty="0" err="1" smtClean="0"/>
              <a:t>uwafsl</a:t>
            </a:r>
            <a:r>
              <a:rPr lang="en-US" dirty="0" smtClean="0"/>
              <a:t>/</a:t>
            </a:r>
            <a:r>
              <a:rPr lang="en-US" dirty="0" err="1" smtClean="0"/>
              <a:t>ardupilot</a:t>
            </a:r>
            <a:r>
              <a:rPr lang="en-US" dirty="0" smtClean="0"/>
              <a:t> master Repository</a:t>
            </a:r>
            <a:endParaRPr lang="en-US" dirty="0"/>
          </a:p>
        </p:txBody>
      </p:sp>
    </p:spTree>
    <p:extLst>
      <p:ext uri="{BB962C8B-B14F-4D97-AF65-F5344CB8AC3E}">
        <p14:creationId xmlns:p14="http://schemas.microsoft.com/office/powerpoint/2010/main" val="12686018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 Online Fork w/ </a:t>
            </a:r>
            <a:r>
              <a:rPr lang="en-US" dirty="0" smtClean="0"/>
              <a:t>Cloned </a:t>
            </a:r>
            <a:r>
              <a:rPr lang="en-US" dirty="0" smtClean="0"/>
              <a:t>Repo</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400" dirty="0" smtClean="0">
                <a:latin typeface="Garamond" panose="02020404030301010803" pitchFamily="18" charset="0"/>
              </a:rPr>
              <a:t>Now that you’ve synced the local “cloned” branch with the “remote” upstream repo</a:t>
            </a:r>
          </a:p>
          <a:p>
            <a:pPr marL="514350" indent="-514350">
              <a:buFont typeface="+mj-lt"/>
              <a:buAutoNum type="arabicPeriod"/>
            </a:pPr>
            <a:r>
              <a:rPr lang="en-US" sz="2400" dirty="0" smtClean="0">
                <a:latin typeface="Garamond" panose="02020404030301010803" pitchFamily="18" charset="0"/>
              </a:rPr>
              <a:t>In </a:t>
            </a:r>
            <a:r>
              <a:rPr lang="en-US" sz="2400" dirty="0" err="1" smtClean="0">
                <a:latin typeface="Garamond" panose="02020404030301010803" pitchFamily="18" charset="0"/>
              </a:rPr>
              <a:t>Git</a:t>
            </a:r>
            <a:r>
              <a:rPr lang="en-US" sz="2400" dirty="0" smtClean="0">
                <a:latin typeface="Garamond" panose="02020404030301010803" pitchFamily="18" charset="0"/>
              </a:rPr>
              <a:t> Bash, type in the command line:</a:t>
            </a:r>
          </a:p>
          <a:p>
            <a:pPr marL="0" indent="0">
              <a:buNone/>
            </a:pPr>
            <a:r>
              <a:rPr lang="en-US" sz="2400" dirty="0" smtClean="0">
                <a:latin typeface="Garamond" panose="02020404030301010803" pitchFamily="18" charset="0"/>
              </a:rPr>
              <a:t>	</a:t>
            </a:r>
            <a:r>
              <a:rPr lang="en-US" sz="2400" i="1" dirty="0" err="1" smtClean="0">
                <a:latin typeface="Garamond" panose="02020404030301010803" pitchFamily="18" charset="0"/>
              </a:rPr>
              <a:t>git</a:t>
            </a:r>
            <a:r>
              <a:rPr lang="en-US" sz="2400" i="1" dirty="0" smtClean="0">
                <a:latin typeface="Garamond" panose="02020404030301010803" pitchFamily="18" charset="0"/>
              </a:rPr>
              <a:t> push origin master</a:t>
            </a:r>
          </a:p>
          <a:p>
            <a:pPr marL="514350" indent="-514350">
              <a:buFont typeface="+mj-lt"/>
              <a:buAutoNum type="arabicPeriod" startAt="3"/>
            </a:pPr>
            <a:r>
              <a:rPr lang="en-US" sz="2400" dirty="0" smtClean="0">
                <a:latin typeface="Garamond" panose="02020404030301010803" pitchFamily="18" charset="0"/>
              </a:rPr>
              <a:t>The online forked repository is now synced with </a:t>
            </a:r>
            <a:r>
              <a:rPr lang="en-US" sz="2400" dirty="0" smtClean="0">
                <a:latin typeface="Garamond" panose="02020404030301010803" pitchFamily="18" charset="0"/>
              </a:rPr>
              <a:t>the “cloned</a:t>
            </a:r>
            <a:r>
              <a:rPr lang="en-US" sz="2400" dirty="0" smtClean="0">
                <a:latin typeface="Garamond" panose="02020404030301010803" pitchFamily="18" charset="0"/>
              </a:rPr>
              <a:t>” </a:t>
            </a:r>
            <a:r>
              <a:rPr lang="en-US" sz="2400" dirty="0" smtClean="0">
                <a:latin typeface="Garamond" panose="02020404030301010803" pitchFamily="18" charset="0"/>
              </a:rPr>
              <a:t>repository you have on your desktop and everyone </a:t>
            </a:r>
            <a:r>
              <a:rPr lang="en-US" sz="2400" dirty="0" smtClean="0">
                <a:latin typeface="Garamond" panose="02020404030301010803" pitchFamily="18" charset="0"/>
              </a:rPr>
              <a:t>in the project can see your changes.</a:t>
            </a:r>
            <a:endParaRPr lang="en-US" sz="2400" dirty="0" smtClean="0">
              <a:latin typeface="Garamond" panose="02020404030301010803" pitchFamily="18" charset="0"/>
            </a:endParaRP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1944" t="58730" r="15443" b="30754"/>
          <a:stretch/>
        </p:blipFill>
        <p:spPr bwMode="auto">
          <a:xfrm>
            <a:off x="762000" y="4849091"/>
            <a:ext cx="768900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71985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Basic Requirements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latin typeface="Garamond" panose="02020404030301010803" pitchFamily="18" charset="0"/>
              </a:rPr>
              <a:t>To contribute to a shared project and </a:t>
            </a:r>
            <a:r>
              <a:rPr lang="en-US" sz="2400" dirty="0" smtClean="0">
                <a:latin typeface="Garamond" panose="02020404030301010803" pitchFamily="18" charset="0"/>
              </a:rPr>
              <a:t>make/receive </a:t>
            </a:r>
            <a:r>
              <a:rPr lang="en-US" sz="2400" dirty="0" smtClean="0">
                <a:latin typeface="Garamond" panose="02020404030301010803" pitchFamily="18" charset="0"/>
              </a:rPr>
              <a:t>changes you must first:</a:t>
            </a:r>
          </a:p>
          <a:p>
            <a:r>
              <a:rPr lang="en-US" sz="2400" dirty="0" smtClean="0">
                <a:latin typeface="Garamond" panose="02020404030301010803" pitchFamily="18" charset="0"/>
              </a:rPr>
              <a:t>Setup a </a:t>
            </a:r>
            <a:r>
              <a:rPr lang="en-US" sz="2400" dirty="0">
                <a:latin typeface="Garamond" panose="02020404030301010803" pitchFamily="18" charset="0"/>
              </a:rPr>
              <a:t>GitHub account at </a:t>
            </a:r>
            <a:r>
              <a:rPr lang="en-US" sz="2400" dirty="0">
                <a:latin typeface="Garamond" panose="02020404030301010803" pitchFamily="18" charset="0"/>
                <a:hlinkClick r:id="rId2"/>
              </a:rPr>
              <a:t>https://</a:t>
            </a:r>
            <a:r>
              <a:rPr lang="en-US" sz="2400" dirty="0" smtClean="0">
                <a:latin typeface="Garamond" panose="02020404030301010803" pitchFamily="18" charset="0"/>
                <a:hlinkClick r:id="rId2"/>
              </a:rPr>
              <a:t>github.com</a:t>
            </a:r>
            <a:endParaRPr lang="en-US" sz="2400" dirty="0" smtClean="0">
              <a:latin typeface="Garamond" panose="02020404030301010803" pitchFamily="18" charset="0"/>
            </a:endParaRPr>
          </a:p>
          <a:p>
            <a:r>
              <a:rPr lang="en-US" sz="2400" dirty="0">
                <a:latin typeface="Garamond" panose="02020404030301010803" pitchFamily="18" charset="0"/>
              </a:rPr>
              <a:t>Download GitHub desktop at </a:t>
            </a:r>
            <a:r>
              <a:rPr lang="en-US" sz="2400" dirty="0">
                <a:latin typeface="Garamond" panose="02020404030301010803" pitchFamily="18" charset="0"/>
                <a:hlinkClick r:id="rId2"/>
              </a:rPr>
              <a:t>https://github.com</a:t>
            </a:r>
            <a:r>
              <a:rPr lang="en-US" sz="2400" dirty="0" smtClean="0">
                <a:latin typeface="Garamond" panose="02020404030301010803" pitchFamily="18" charset="0"/>
                <a:hlinkClick r:id="rId2"/>
              </a:rPr>
              <a:t>/</a:t>
            </a:r>
            <a:r>
              <a:rPr lang="en-US" sz="2400" dirty="0" smtClean="0">
                <a:latin typeface="Garamond" panose="02020404030301010803" pitchFamily="18" charset="0"/>
              </a:rPr>
              <a:t> near the bottom of the page.</a:t>
            </a:r>
            <a:endParaRPr lang="en-US" sz="2400" dirty="0" smtClean="0">
              <a:latin typeface="Garamond" panose="02020404030301010803" pitchFamily="18" charset="0"/>
            </a:endParaRPr>
          </a:p>
          <a:p>
            <a:r>
              <a:rPr lang="en-US" sz="2400" dirty="0" smtClean="0">
                <a:latin typeface="Garamond" panose="02020404030301010803" pitchFamily="18" charset="0"/>
              </a:rPr>
              <a:t>Be added as a “collaborator” for the project by the “owner” or “author” of the forked repository (i.e. ask Dr. Chris </a:t>
            </a:r>
            <a:r>
              <a:rPr lang="en-US" sz="2400" dirty="0" err="1" smtClean="0">
                <a:latin typeface="Garamond" panose="02020404030301010803" pitchFamily="18" charset="0"/>
              </a:rPr>
              <a:t>Lum</a:t>
            </a:r>
            <a:r>
              <a:rPr lang="en-US" sz="2400" dirty="0" smtClean="0">
                <a:latin typeface="Garamond" panose="02020404030301010803" pitchFamily="18" charset="0"/>
              </a:rPr>
              <a:t> to be added to the project)</a:t>
            </a:r>
          </a:p>
          <a:p>
            <a:r>
              <a:rPr lang="en-US" sz="2400" dirty="0" smtClean="0">
                <a:latin typeface="Garamond" panose="02020404030301010803" pitchFamily="18" charset="0"/>
              </a:rPr>
              <a:t>Know how to </a:t>
            </a:r>
            <a:r>
              <a:rPr lang="en-US" sz="2400" dirty="0" smtClean="0">
                <a:latin typeface="Garamond" panose="02020404030301010803" pitchFamily="18" charset="0"/>
              </a:rPr>
              <a:t>change, sync, </a:t>
            </a:r>
            <a:r>
              <a:rPr lang="en-US" sz="2400" dirty="0" smtClean="0">
                <a:latin typeface="Garamond" panose="02020404030301010803" pitchFamily="18" charset="0"/>
              </a:rPr>
              <a:t>and upload changes to and from your local repository to the shared master repository (i.e. follow steps on the next few slides)</a:t>
            </a:r>
            <a:endParaRPr lang="en-US" sz="2400" dirty="0">
              <a:latin typeface="Garamond" panose="02020404030301010803" pitchFamily="18" charset="0"/>
            </a:endParaRPr>
          </a:p>
        </p:txBody>
      </p:sp>
    </p:spTree>
    <p:extLst>
      <p:ext uri="{BB962C8B-B14F-4D97-AF65-F5344CB8AC3E}">
        <p14:creationId xmlns:p14="http://schemas.microsoft.com/office/powerpoint/2010/main" val="470854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Sync Online Fork w/ </a:t>
            </a:r>
            <a:r>
              <a:rPr lang="en-US" dirty="0" smtClean="0"/>
              <a:t>Cloned </a:t>
            </a:r>
            <a:r>
              <a:rPr lang="en-US" dirty="0" smtClean="0"/>
              <a:t>Repo</a:t>
            </a:r>
            <a:br>
              <a:rPr lang="en-US" dirty="0" smtClean="0"/>
            </a:br>
            <a:r>
              <a:rPr lang="en-US" dirty="0" smtClean="0"/>
              <a:t>(cont.)</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4"/>
            </a:pPr>
            <a:r>
              <a:rPr lang="en-US" sz="2400" dirty="0" smtClean="0">
                <a:latin typeface="Garamond" panose="02020404030301010803" pitchFamily="18" charset="0"/>
              </a:rPr>
              <a:t>An alternative way to sync online repo with local repo is to go to the GitHub desktop client and click on “sync” at the top of the window.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205" y="2362200"/>
            <a:ext cx="7189589" cy="4042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3324" y="2484239"/>
            <a:ext cx="447675" cy="154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7696200" y="1754386"/>
            <a:ext cx="304800" cy="60781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945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“Cloning” Repository for Own Usage in Desktop and Making Changes</a:t>
            </a:r>
            <a:endParaRPr lang="en-US" dirty="0"/>
          </a:p>
        </p:txBody>
      </p:sp>
    </p:spTree>
    <p:extLst>
      <p:ext uri="{BB962C8B-B14F-4D97-AF65-F5344CB8AC3E}">
        <p14:creationId xmlns:p14="http://schemas.microsoft.com/office/powerpoint/2010/main" val="51621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8"/>
          <p:cNvSpPr>
            <a:spLocks noGrp="1"/>
          </p:cNvSpPr>
          <p:nvPr>
            <p:ph type="dt" sz="quarter" idx="12"/>
          </p:nvPr>
        </p:nvSpPr>
        <p:spPr/>
        <p:txBody>
          <a:bodyPr/>
          <a:lstStyle/>
          <a:p>
            <a:pPr>
              <a:defRPr/>
            </a:pPr>
            <a:fld id="{8964FBB7-F7A0-453F-BF73-5797D9D2C75A}" type="datetime1">
              <a:rPr lang="en-US" smtClean="0"/>
              <a:t>1/20/2015</a:t>
            </a:fld>
            <a:endParaRPr lang="en-US"/>
          </a:p>
        </p:txBody>
      </p:sp>
      <p:sp>
        <p:nvSpPr>
          <p:cNvPr id="6147" name="Rectangle 2"/>
          <p:cNvSpPr>
            <a:spLocks noGrp="1" noChangeArrowheads="1"/>
          </p:cNvSpPr>
          <p:nvPr>
            <p:ph type="title" sz="quarter"/>
          </p:nvPr>
        </p:nvSpPr>
        <p:spPr>
          <a:xfrm>
            <a:off x="1268413" y="87313"/>
            <a:ext cx="7875587" cy="762000"/>
          </a:xfrm>
        </p:spPr>
        <p:txBody>
          <a:bodyPr/>
          <a:lstStyle/>
          <a:p>
            <a:pPr eaLnBrk="1" hangingPunct="1"/>
            <a:r>
              <a:rPr lang="en-US" dirty="0" smtClean="0"/>
              <a:t>Making Changes in Desktop Repository</a:t>
            </a:r>
          </a:p>
        </p:txBody>
      </p:sp>
      <p:sp>
        <p:nvSpPr>
          <p:cNvPr id="21" name="Slide Number Placeholder 20"/>
          <p:cNvSpPr>
            <a:spLocks noGrp="1"/>
          </p:cNvSpPr>
          <p:nvPr>
            <p:ph type="sldNum" sz="quarter" idx="11"/>
          </p:nvPr>
        </p:nvSpPr>
        <p:spPr/>
        <p:txBody>
          <a:bodyPr/>
          <a:lstStyle/>
          <a:p>
            <a:pPr>
              <a:defRPr/>
            </a:pPr>
            <a:fld id="{BBAD8003-4C9C-4D8E-A0A1-AF4908494FAD}" type="slidenum">
              <a:rPr lang="en-US" smtClean="0"/>
              <a:pPr>
                <a:defRPr/>
              </a:pPr>
              <a:t>4</a:t>
            </a:fld>
            <a:endParaRPr lang="en-US"/>
          </a:p>
        </p:txBody>
      </p:sp>
      <p:sp>
        <p:nvSpPr>
          <p:cNvPr id="23" name="Footer Placeholder 22"/>
          <p:cNvSpPr>
            <a:spLocks noGrp="1"/>
          </p:cNvSpPr>
          <p:nvPr>
            <p:ph type="ftr" sz="quarter" idx="10"/>
          </p:nvPr>
        </p:nvSpPr>
        <p:spPr/>
        <p:txBody>
          <a:bodyPr/>
          <a:lstStyle/>
          <a:p>
            <a:pPr>
              <a:defRPr/>
            </a:pPr>
            <a:r>
              <a:rPr lang="en-US"/>
              <a:t>University of Washington</a:t>
            </a:r>
          </a:p>
        </p:txBody>
      </p:sp>
      <p:sp>
        <p:nvSpPr>
          <p:cNvPr id="8" name="Rectangle 3"/>
          <p:cNvSpPr>
            <a:spLocks noChangeArrowheads="1"/>
          </p:cNvSpPr>
          <p:nvPr/>
        </p:nvSpPr>
        <p:spPr bwMode="auto">
          <a:xfrm>
            <a:off x="285174" y="1381362"/>
            <a:ext cx="8644513" cy="5476637"/>
          </a:xfrm>
          <a:prstGeom prst="rect">
            <a:avLst/>
          </a:prstGeom>
          <a:noFill/>
          <a:ln w="9525">
            <a:noFill/>
            <a:miter lim="800000"/>
            <a:headEnd/>
            <a:tailEnd/>
          </a:ln>
        </p:spPr>
        <p:txBody>
          <a:bodyPr/>
          <a:lstStyle/>
          <a:p>
            <a:pPr marL="457200" indent="-457200" eaLnBrk="1" hangingPunct="1">
              <a:spcBef>
                <a:spcPct val="20000"/>
              </a:spcBef>
              <a:buSzPct val="75000"/>
              <a:buFont typeface="+mj-lt"/>
              <a:buAutoNum type="arabicPeriod"/>
            </a:pPr>
            <a:r>
              <a:rPr lang="en-US" sz="2000" dirty="0" smtClean="0"/>
              <a:t>Download the latest version of GitHub Desktop.</a:t>
            </a:r>
          </a:p>
          <a:p>
            <a:pPr marL="457200" indent="-457200" eaLnBrk="1" hangingPunct="1">
              <a:spcBef>
                <a:spcPct val="20000"/>
              </a:spcBef>
              <a:buSzPct val="75000"/>
              <a:buFont typeface="+mj-lt"/>
              <a:buAutoNum type="arabicPeriod"/>
            </a:pPr>
            <a:r>
              <a:rPr lang="en-US" sz="2000" dirty="0" smtClean="0"/>
              <a:t>“Fork” a branch of the master repository to your personal online  account via </a:t>
            </a:r>
            <a:r>
              <a:rPr lang="en-US" sz="2000" dirty="0" smtClean="0"/>
              <a:t>online GitHub. Note: This may not be needed if you were added as a collaborator.</a:t>
            </a:r>
            <a:endParaRPr lang="en-US" sz="2000" dirty="0" smtClean="0"/>
          </a:p>
        </p:txBody>
      </p:sp>
      <p:sp>
        <p:nvSpPr>
          <p:cNvPr id="11" name="TextBox 10"/>
          <p:cNvSpPr txBox="1"/>
          <p:nvPr/>
        </p:nvSpPr>
        <p:spPr>
          <a:xfrm>
            <a:off x="7013885" y="2437289"/>
            <a:ext cx="1808646" cy="1477328"/>
          </a:xfrm>
          <a:prstGeom prst="rect">
            <a:avLst/>
          </a:prstGeom>
          <a:noFill/>
        </p:spPr>
        <p:txBody>
          <a:bodyPr wrap="square" rtlCol="0">
            <a:spAutoFit/>
          </a:bodyPr>
          <a:lstStyle/>
          <a:p>
            <a:r>
              <a:rPr lang="en-US" dirty="0" smtClean="0"/>
              <a:t>To fork a copy of the repository to your personal account from online GitHub</a:t>
            </a:r>
            <a:endParaRPr lang="en-US" dirty="0"/>
          </a:p>
        </p:txBody>
      </p:sp>
      <p:pic>
        <p:nvPicPr>
          <p:cNvPr id="1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1750" t="19532" r="13172" b="6250"/>
          <a:stretch/>
        </p:blipFill>
        <p:spPr bwMode="auto">
          <a:xfrm>
            <a:off x="42628" y="2705216"/>
            <a:ext cx="6285457" cy="3493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5485121" y="2705216"/>
            <a:ext cx="542926" cy="350152"/>
          </a:xfrm>
          <a:prstGeom prst="rect">
            <a:avLst/>
          </a:prstGeom>
          <a:ln w="5715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w="76200">
                <a:solidFill>
                  <a:schemeClr val="tx1"/>
                </a:solidFill>
              </a:ln>
              <a:solidFill>
                <a:schemeClr val="tx1"/>
              </a:solidFill>
              <a:effectLst/>
              <a:latin typeface="Garamond" pitchFamily="18" charset="0"/>
            </a:endParaRPr>
          </a:p>
        </p:txBody>
      </p:sp>
      <p:sp>
        <p:nvSpPr>
          <p:cNvPr id="14" name="Left Arrow 13"/>
          <p:cNvSpPr/>
          <p:nvPr/>
        </p:nvSpPr>
        <p:spPr>
          <a:xfrm>
            <a:off x="6148212" y="2723129"/>
            <a:ext cx="671513" cy="314325"/>
          </a:xfrm>
          <a:prstGeom prst="leftArrow">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custDataLst>
      <p:tags r:id="rId1"/>
    </p:custDataLst>
    <p:extLst>
      <p:ext uri="{BB962C8B-B14F-4D97-AF65-F5344CB8AC3E}">
        <p14:creationId xmlns:p14="http://schemas.microsoft.com/office/powerpoint/2010/main" val="2604417785"/>
      </p:ext>
    </p:extLst>
  </p:cSld>
  <p:clrMapOvr>
    <a:masterClrMapping/>
  </p:clrMapOvr>
  <p:transition advTm="465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8"/>
          <p:cNvSpPr>
            <a:spLocks noGrp="1"/>
          </p:cNvSpPr>
          <p:nvPr>
            <p:ph type="dt" sz="quarter" idx="12"/>
          </p:nvPr>
        </p:nvSpPr>
        <p:spPr/>
        <p:txBody>
          <a:bodyPr/>
          <a:lstStyle/>
          <a:p>
            <a:pPr>
              <a:defRPr/>
            </a:pPr>
            <a:fld id="{8964FBB7-F7A0-453F-BF73-5797D9D2C75A}" type="datetime1">
              <a:rPr lang="en-US" smtClean="0"/>
              <a:t>1/20/2015</a:t>
            </a:fld>
            <a:endParaRPr lang="en-US"/>
          </a:p>
        </p:txBody>
      </p:sp>
      <p:sp>
        <p:nvSpPr>
          <p:cNvPr id="6147" name="Rectangle 2"/>
          <p:cNvSpPr>
            <a:spLocks noGrp="1" noChangeArrowheads="1"/>
          </p:cNvSpPr>
          <p:nvPr>
            <p:ph type="title" sz="quarter"/>
          </p:nvPr>
        </p:nvSpPr>
        <p:spPr>
          <a:xfrm>
            <a:off x="1268413" y="87313"/>
            <a:ext cx="7875587" cy="762000"/>
          </a:xfrm>
        </p:spPr>
        <p:txBody>
          <a:bodyPr/>
          <a:lstStyle/>
          <a:p>
            <a:pPr eaLnBrk="1" hangingPunct="1"/>
            <a:r>
              <a:rPr lang="en-US" dirty="0" smtClean="0"/>
              <a:t>Making Changes in Desktop Repository (Cont.)</a:t>
            </a:r>
          </a:p>
        </p:txBody>
      </p:sp>
      <p:sp>
        <p:nvSpPr>
          <p:cNvPr id="21" name="Slide Number Placeholder 20"/>
          <p:cNvSpPr>
            <a:spLocks noGrp="1"/>
          </p:cNvSpPr>
          <p:nvPr>
            <p:ph type="sldNum" sz="quarter" idx="11"/>
          </p:nvPr>
        </p:nvSpPr>
        <p:spPr/>
        <p:txBody>
          <a:bodyPr/>
          <a:lstStyle/>
          <a:p>
            <a:pPr>
              <a:defRPr/>
            </a:pPr>
            <a:fld id="{BBAD8003-4C9C-4D8E-A0A1-AF4908494FAD}" type="slidenum">
              <a:rPr lang="en-US" smtClean="0"/>
              <a:pPr>
                <a:defRPr/>
              </a:pPr>
              <a:t>5</a:t>
            </a:fld>
            <a:endParaRPr lang="en-US"/>
          </a:p>
        </p:txBody>
      </p:sp>
      <p:sp>
        <p:nvSpPr>
          <p:cNvPr id="23" name="Footer Placeholder 22"/>
          <p:cNvSpPr>
            <a:spLocks noGrp="1"/>
          </p:cNvSpPr>
          <p:nvPr>
            <p:ph type="ftr" sz="quarter" idx="10"/>
          </p:nvPr>
        </p:nvSpPr>
        <p:spPr/>
        <p:txBody>
          <a:bodyPr/>
          <a:lstStyle/>
          <a:p>
            <a:pPr>
              <a:defRPr/>
            </a:pPr>
            <a:r>
              <a:rPr lang="en-US"/>
              <a:t>University of Washington</a:t>
            </a:r>
          </a:p>
        </p:txBody>
      </p:sp>
      <p:sp>
        <p:nvSpPr>
          <p:cNvPr id="8" name="Rectangle 3"/>
          <p:cNvSpPr>
            <a:spLocks noChangeArrowheads="1"/>
          </p:cNvSpPr>
          <p:nvPr/>
        </p:nvSpPr>
        <p:spPr bwMode="auto">
          <a:xfrm>
            <a:off x="285174" y="1381362"/>
            <a:ext cx="8644513" cy="5476637"/>
          </a:xfrm>
          <a:prstGeom prst="rect">
            <a:avLst/>
          </a:prstGeom>
          <a:noFill/>
          <a:ln w="9525">
            <a:noFill/>
            <a:miter lim="800000"/>
            <a:headEnd/>
            <a:tailEnd/>
          </a:ln>
        </p:spPr>
        <p:txBody>
          <a:bodyPr/>
          <a:lstStyle/>
          <a:p>
            <a:pPr marL="457200" indent="-457200" eaLnBrk="1" hangingPunct="1">
              <a:spcBef>
                <a:spcPct val="20000"/>
              </a:spcBef>
              <a:buSzPct val="75000"/>
              <a:buFont typeface="+mj-lt"/>
              <a:buAutoNum type="arabicPeriod" startAt="3"/>
            </a:pPr>
            <a:r>
              <a:rPr lang="en-US" sz="2400" dirty="0" smtClean="0"/>
              <a:t>Open and sign in to your GitHub Desktop client on your computer.</a:t>
            </a:r>
          </a:p>
          <a:p>
            <a:pPr marL="457200" indent="-457200" eaLnBrk="1" hangingPunct="1">
              <a:spcBef>
                <a:spcPct val="20000"/>
              </a:spcBef>
              <a:buSzPct val="75000"/>
              <a:buFont typeface="+mj-lt"/>
              <a:buAutoNum type="arabicPeriod" startAt="3"/>
            </a:pPr>
            <a:r>
              <a:rPr lang="en-US" sz="2400" dirty="0" smtClean="0"/>
              <a:t>Verify that the “forked” repository appears on the left hand side of the window</a:t>
            </a:r>
            <a:r>
              <a:rPr lang="en-US" sz="2400" dirty="0" smtClean="0"/>
              <a:t>. </a:t>
            </a:r>
          </a:p>
          <a:p>
            <a:pPr eaLnBrk="1" hangingPunct="1">
              <a:spcBef>
                <a:spcPct val="20000"/>
              </a:spcBef>
              <a:buSzPct val="75000"/>
            </a:pPr>
            <a:r>
              <a:rPr lang="en-US" sz="2400" dirty="0" smtClean="0"/>
              <a:t>Note: If it doesn’t show up, access your online GitHub account and open the repository you are looking for. Click on “clone” at the bottom right corner and the repository should show up in your local GitHub Desktop client (might need to hit “refresh” or “sync” in the desktop client). It will ask for the place where you want the copy of the source code. Once this is completed, you have successfully cloned the repository to your desktop and can make changes </a:t>
            </a:r>
            <a:r>
              <a:rPr lang="en-US" sz="2400" b="1" dirty="0" smtClean="0"/>
              <a:t>(skip steps 5 and 6 on the next few slides)</a:t>
            </a:r>
            <a:endParaRPr lang="en-US" sz="2400" b="1" dirty="0" smtClean="0"/>
          </a:p>
          <a:p>
            <a:pPr eaLnBrk="1" hangingPunct="1">
              <a:spcBef>
                <a:spcPct val="20000"/>
              </a:spcBef>
              <a:buSzPct val="75000"/>
            </a:pPr>
            <a:endParaRPr lang="en-US" sz="2400" dirty="0" smtClean="0"/>
          </a:p>
        </p:txBody>
      </p:sp>
    </p:spTree>
    <p:custDataLst>
      <p:tags r:id="rId1"/>
    </p:custDataLst>
    <p:extLst>
      <p:ext uri="{BB962C8B-B14F-4D97-AF65-F5344CB8AC3E}">
        <p14:creationId xmlns:p14="http://schemas.microsoft.com/office/powerpoint/2010/main" val="1792088139"/>
      </p:ext>
    </p:extLst>
  </p:cSld>
  <p:clrMapOvr>
    <a:masterClrMapping/>
  </p:clrMapOvr>
  <p:transition advTm="465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8"/>
          <p:cNvSpPr>
            <a:spLocks noGrp="1"/>
          </p:cNvSpPr>
          <p:nvPr>
            <p:ph type="dt" sz="quarter" idx="12"/>
          </p:nvPr>
        </p:nvSpPr>
        <p:spPr/>
        <p:txBody>
          <a:bodyPr/>
          <a:lstStyle/>
          <a:p>
            <a:pPr>
              <a:defRPr/>
            </a:pPr>
            <a:fld id="{8964FBB7-F7A0-453F-BF73-5797D9D2C75A}" type="datetime1">
              <a:rPr lang="en-US" smtClean="0"/>
              <a:t>1/21/2015</a:t>
            </a:fld>
            <a:endParaRPr lang="en-US"/>
          </a:p>
        </p:txBody>
      </p:sp>
      <p:sp>
        <p:nvSpPr>
          <p:cNvPr id="6147" name="Rectangle 2"/>
          <p:cNvSpPr>
            <a:spLocks noGrp="1" noChangeArrowheads="1"/>
          </p:cNvSpPr>
          <p:nvPr>
            <p:ph type="title" sz="quarter"/>
          </p:nvPr>
        </p:nvSpPr>
        <p:spPr>
          <a:xfrm>
            <a:off x="1268413" y="87313"/>
            <a:ext cx="7875587" cy="762000"/>
          </a:xfrm>
        </p:spPr>
        <p:txBody>
          <a:bodyPr/>
          <a:lstStyle/>
          <a:p>
            <a:pPr eaLnBrk="1" hangingPunct="1"/>
            <a:r>
              <a:rPr lang="en-US" dirty="0" smtClean="0"/>
              <a:t>Making Changes in Desktop Repository (Cont.)</a:t>
            </a:r>
          </a:p>
        </p:txBody>
      </p:sp>
      <p:sp>
        <p:nvSpPr>
          <p:cNvPr id="21" name="Slide Number Placeholder 20"/>
          <p:cNvSpPr>
            <a:spLocks noGrp="1"/>
          </p:cNvSpPr>
          <p:nvPr>
            <p:ph type="sldNum" sz="quarter" idx="11"/>
          </p:nvPr>
        </p:nvSpPr>
        <p:spPr/>
        <p:txBody>
          <a:bodyPr/>
          <a:lstStyle/>
          <a:p>
            <a:pPr>
              <a:defRPr/>
            </a:pPr>
            <a:fld id="{BBAD8003-4C9C-4D8E-A0A1-AF4908494FAD}" type="slidenum">
              <a:rPr lang="en-US" smtClean="0"/>
              <a:pPr>
                <a:defRPr/>
              </a:pPr>
              <a:t>6</a:t>
            </a:fld>
            <a:endParaRPr lang="en-US"/>
          </a:p>
        </p:txBody>
      </p:sp>
      <p:sp>
        <p:nvSpPr>
          <p:cNvPr id="23" name="Footer Placeholder 22"/>
          <p:cNvSpPr>
            <a:spLocks noGrp="1"/>
          </p:cNvSpPr>
          <p:nvPr>
            <p:ph type="ftr" sz="quarter" idx="10"/>
          </p:nvPr>
        </p:nvSpPr>
        <p:spPr/>
        <p:txBody>
          <a:bodyPr/>
          <a:lstStyle/>
          <a:p>
            <a:pPr>
              <a:defRPr/>
            </a:pPr>
            <a:r>
              <a:rPr lang="en-US"/>
              <a:t>University of Washington</a:t>
            </a:r>
          </a:p>
        </p:txBody>
      </p:sp>
      <p:sp>
        <p:nvSpPr>
          <p:cNvPr id="8" name="Rectangle 3"/>
          <p:cNvSpPr>
            <a:spLocks noChangeArrowheads="1"/>
          </p:cNvSpPr>
          <p:nvPr/>
        </p:nvSpPr>
        <p:spPr bwMode="auto">
          <a:xfrm>
            <a:off x="285174" y="1381362"/>
            <a:ext cx="8644513" cy="5476637"/>
          </a:xfrm>
          <a:prstGeom prst="rect">
            <a:avLst/>
          </a:prstGeom>
          <a:noFill/>
          <a:ln w="9525">
            <a:noFill/>
            <a:miter lim="800000"/>
            <a:headEnd/>
            <a:tailEnd/>
          </a:ln>
        </p:spPr>
        <p:txBody>
          <a:bodyPr/>
          <a:lstStyle/>
          <a:p>
            <a:pPr marL="457200" indent="-457200" eaLnBrk="1" hangingPunct="1">
              <a:spcBef>
                <a:spcPct val="20000"/>
              </a:spcBef>
              <a:buSzPct val="75000"/>
              <a:buFont typeface="+mj-lt"/>
              <a:buAutoNum type="arabicPeriod" startAt="5"/>
            </a:pPr>
            <a:r>
              <a:rPr lang="en-US" sz="2000" dirty="0" smtClean="0"/>
              <a:t>Click </a:t>
            </a:r>
            <a:r>
              <a:rPr lang="en-US" sz="2000" dirty="0" smtClean="0"/>
              <a:t>on the “plus” to open cloning/creating options</a:t>
            </a:r>
          </a:p>
          <a:p>
            <a:pPr marL="457200" indent="-457200" eaLnBrk="1" hangingPunct="1">
              <a:spcBef>
                <a:spcPct val="20000"/>
              </a:spcBef>
              <a:buSzPct val="75000"/>
              <a:buFont typeface="+mj-lt"/>
              <a:buAutoNum type="arabicPeriod" startAt="5"/>
            </a:pPr>
            <a:endParaRPr lang="en-US" sz="2000" dirty="0" smtClean="0"/>
          </a:p>
        </p:txBody>
      </p:sp>
      <p:pic>
        <p:nvPicPr>
          <p:cNvPr id="1024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215" t="4033" r="5238" b="45498"/>
          <a:stretch/>
        </p:blipFill>
        <p:spPr bwMode="auto">
          <a:xfrm>
            <a:off x="1776815" y="2432626"/>
            <a:ext cx="6818088" cy="2160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1741349" y="3113770"/>
            <a:ext cx="1245964" cy="315230"/>
          </a:xfrm>
          <a:prstGeom prst="rect">
            <a:avLst/>
          </a:prstGeom>
          <a:ln w="5715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w="76200">
                <a:solidFill>
                  <a:schemeClr val="tx1"/>
                </a:solidFill>
              </a:ln>
              <a:solidFill>
                <a:schemeClr val="tx1"/>
              </a:solidFill>
              <a:effectLst/>
              <a:latin typeface="Garamond" pitchFamily="18" charset="0"/>
            </a:endParaRPr>
          </a:p>
        </p:txBody>
      </p:sp>
      <p:sp>
        <p:nvSpPr>
          <p:cNvPr id="11" name="TextBox 10"/>
          <p:cNvSpPr txBox="1"/>
          <p:nvPr/>
        </p:nvSpPr>
        <p:spPr>
          <a:xfrm>
            <a:off x="613104" y="3860387"/>
            <a:ext cx="1808646" cy="1200329"/>
          </a:xfrm>
          <a:prstGeom prst="rect">
            <a:avLst/>
          </a:prstGeom>
          <a:noFill/>
        </p:spPr>
        <p:txBody>
          <a:bodyPr wrap="square" rtlCol="0">
            <a:spAutoFit/>
          </a:bodyPr>
          <a:lstStyle/>
          <a:p>
            <a:r>
              <a:rPr lang="en-US" dirty="0" smtClean="0"/>
              <a:t>“Forked” Repository appears in local GitHub Desktop</a:t>
            </a:r>
            <a:endParaRPr lang="en-US" dirty="0"/>
          </a:p>
        </p:txBody>
      </p:sp>
      <p:sp>
        <p:nvSpPr>
          <p:cNvPr id="2" name="Up Arrow 1"/>
          <p:cNvSpPr/>
          <p:nvPr/>
        </p:nvSpPr>
        <p:spPr>
          <a:xfrm>
            <a:off x="1941572" y="3453563"/>
            <a:ext cx="427148" cy="738664"/>
          </a:xfrm>
          <a:prstGeom prst="upArrow">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3" name="Rectangle 2"/>
          <p:cNvSpPr/>
          <p:nvPr/>
        </p:nvSpPr>
        <p:spPr>
          <a:xfrm>
            <a:off x="1818309" y="2432626"/>
            <a:ext cx="278823" cy="314325"/>
          </a:xfrm>
          <a:prstGeom prst="rect">
            <a:avLst/>
          </a:prstGeom>
          <a:ln w="5715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4" name="TextBox 3"/>
          <p:cNvSpPr txBox="1"/>
          <p:nvPr/>
        </p:nvSpPr>
        <p:spPr>
          <a:xfrm>
            <a:off x="142461" y="2253234"/>
            <a:ext cx="1366671" cy="1200329"/>
          </a:xfrm>
          <a:prstGeom prst="rect">
            <a:avLst/>
          </a:prstGeom>
          <a:noFill/>
        </p:spPr>
        <p:txBody>
          <a:bodyPr wrap="square" rtlCol="0">
            <a:spAutoFit/>
          </a:bodyPr>
          <a:lstStyle/>
          <a:p>
            <a:r>
              <a:rPr lang="en-US" dirty="0" smtClean="0"/>
              <a:t>Click on “plus” to open clone window</a:t>
            </a:r>
            <a:endParaRPr lang="en-US" dirty="0"/>
          </a:p>
        </p:txBody>
      </p:sp>
      <p:sp>
        <p:nvSpPr>
          <p:cNvPr id="6" name="Right Arrow 5"/>
          <p:cNvSpPr/>
          <p:nvPr/>
        </p:nvSpPr>
        <p:spPr>
          <a:xfrm>
            <a:off x="1277580" y="2432627"/>
            <a:ext cx="540729" cy="314324"/>
          </a:xfrm>
          <a:prstGeom prst="rightArrow">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custDataLst>
      <p:tags r:id="rId1"/>
    </p:custDataLst>
    <p:extLst>
      <p:ext uri="{BB962C8B-B14F-4D97-AF65-F5344CB8AC3E}">
        <p14:creationId xmlns:p14="http://schemas.microsoft.com/office/powerpoint/2010/main" val="819538985"/>
      </p:ext>
    </p:extLst>
  </p:cSld>
  <p:clrMapOvr>
    <a:masterClrMapping/>
  </p:clrMapOvr>
  <p:transition advTm="465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8"/>
          <p:cNvSpPr>
            <a:spLocks noGrp="1"/>
          </p:cNvSpPr>
          <p:nvPr>
            <p:ph type="dt" sz="quarter" idx="12"/>
          </p:nvPr>
        </p:nvSpPr>
        <p:spPr/>
        <p:txBody>
          <a:bodyPr/>
          <a:lstStyle/>
          <a:p>
            <a:pPr>
              <a:defRPr/>
            </a:pPr>
            <a:fld id="{8964FBB7-F7A0-453F-BF73-5797D9D2C75A}" type="datetime1">
              <a:rPr lang="en-US" smtClean="0"/>
              <a:t>1/20/2015</a:t>
            </a:fld>
            <a:endParaRPr lang="en-US"/>
          </a:p>
        </p:txBody>
      </p:sp>
      <p:sp>
        <p:nvSpPr>
          <p:cNvPr id="6147" name="Rectangle 2"/>
          <p:cNvSpPr>
            <a:spLocks noGrp="1" noChangeArrowheads="1"/>
          </p:cNvSpPr>
          <p:nvPr>
            <p:ph type="title" sz="quarter"/>
          </p:nvPr>
        </p:nvSpPr>
        <p:spPr>
          <a:xfrm>
            <a:off x="1268413" y="87313"/>
            <a:ext cx="7875587" cy="762000"/>
          </a:xfrm>
        </p:spPr>
        <p:txBody>
          <a:bodyPr/>
          <a:lstStyle/>
          <a:p>
            <a:pPr eaLnBrk="1" hangingPunct="1"/>
            <a:r>
              <a:rPr lang="en-US" dirty="0" smtClean="0"/>
              <a:t>Making Changes in Desktop Repository (Cont.)</a:t>
            </a:r>
          </a:p>
        </p:txBody>
      </p:sp>
      <p:sp>
        <p:nvSpPr>
          <p:cNvPr id="21" name="Slide Number Placeholder 20"/>
          <p:cNvSpPr>
            <a:spLocks noGrp="1"/>
          </p:cNvSpPr>
          <p:nvPr>
            <p:ph type="sldNum" sz="quarter" idx="11"/>
          </p:nvPr>
        </p:nvSpPr>
        <p:spPr/>
        <p:txBody>
          <a:bodyPr/>
          <a:lstStyle/>
          <a:p>
            <a:pPr>
              <a:defRPr/>
            </a:pPr>
            <a:fld id="{BBAD8003-4C9C-4D8E-A0A1-AF4908494FAD}" type="slidenum">
              <a:rPr lang="en-US" smtClean="0"/>
              <a:pPr>
                <a:defRPr/>
              </a:pPr>
              <a:t>7</a:t>
            </a:fld>
            <a:endParaRPr lang="en-US"/>
          </a:p>
        </p:txBody>
      </p:sp>
      <p:sp>
        <p:nvSpPr>
          <p:cNvPr id="23" name="Footer Placeholder 22"/>
          <p:cNvSpPr>
            <a:spLocks noGrp="1"/>
          </p:cNvSpPr>
          <p:nvPr>
            <p:ph type="ftr" sz="quarter" idx="10"/>
          </p:nvPr>
        </p:nvSpPr>
        <p:spPr/>
        <p:txBody>
          <a:bodyPr/>
          <a:lstStyle/>
          <a:p>
            <a:pPr>
              <a:defRPr/>
            </a:pPr>
            <a:r>
              <a:rPr lang="en-US"/>
              <a:t>University of Washington</a:t>
            </a:r>
          </a:p>
        </p:txBody>
      </p:sp>
      <p:sp>
        <p:nvSpPr>
          <p:cNvPr id="8" name="Rectangle 3"/>
          <p:cNvSpPr>
            <a:spLocks noChangeArrowheads="1"/>
          </p:cNvSpPr>
          <p:nvPr/>
        </p:nvSpPr>
        <p:spPr bwMode="auto">
          <a:xfrm>
            <a:off x="285174" y="1381362"/>
            <a:ext cx="8644513" cy="5476637"/>
          </a:xfrm>
          <a:prstGeom prst="rect">
            <a:avLst/>
          </a:prstGeom>
          <a:noFill/>
          <a:ln w="9525">
            <a:noFill/>
            <a:miter lim="800000"/>
            <a:headEnd/>
            <a:tailEnd/>
          </a:ln>
        </p:spPr>
        <p:txBody>
          <a:bodyPr/>
          <a:lstStyle/>
          <a:p>
            <a:pPr marL="457200" indent="-457200" eaLnBrk="1" hangingPunct="1">
              <a:spcBef>
                <a:spcPct val="20000"/>
              </a:spcBef>
              <a:buSzPct val="75000"/>
              <a:buFont typeface="+mj-lt"/>
              <a:buAutoNum type="arabicPeriod" startAt="6"/>
            </a:pPr>
            <a:r>
              <a:rPr lang="en-US" sz="2000" dirty="0" smtClean="0"/>
              <a:t>“Clone” the “forked” repository to your desktop </a:t>
            </a:r>
          </a:p>
          <a:p>
            <a:pPr marL="457200" indent="-457200" eaLnBrk="1" hangingPunct="1">
              <a:spcBef>
                <a:spcPct val="20000"/>
              </a:spcBef>
              <a:buSzPct val="75000"/>
              <a:buFont typeface="+mj-lt"/>
              <a:buAutoNum type="arabicPeriod" startAt="6"/>
            </a:pPr>
            <a:endParaRPr lang="en-US" sz="2000" dirty="0" smtClean="0"/>
          </a:p>
        </p:txBody>
      </p:sp>
      <p:pic>
        <p:nvPicPr>
          <p:cNvPr id="1126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215" t="3429" r="5465" b="9072"/>
          <a:stretch/>
        </p:blipFill>
        <p:spPr bwMode="auto">
          <a:xfrm>
            <a:off x="2399797" y="2419002"/>
            <a:ext cx="6858000" cy="3777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3877077" y="5449172"/>
            <a:ext cx="1366436" cy="315230"/>
          </a:xfrm>
          <a:prstGeom prst="rect">
            <a:avLst/>
          </a:prstGeom>
          <a:ln w="5715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w="76200">
                <a:solidFill>
                  <a:schemeClr val="tx1"/>
                </a:solidFill>
              </a:ln>
              <a:solidFill>
                <a:schemeClr val="tx1"/>
              </a:solidFill>
              <a:effectLst/>
              <a:latin typeface="Garamond" pitchFamily="18" charset="0"/>
            </a:endParaRPr>
          </a:p>
        </p:txBody>
      </p:sp>
      <p:sp>
        <p:nvSpPr>
          <p:cNvPr id="3" name="Rectangle 2"/>
          <p:cNvSpPr/>
          <p:nvPr/>
        </p:nvSpPr>
        <p:spPr>
          <a:xfrm>
            <a:off x="4043363" y="2757075"/>
            <a:ext cx="385762" cy="314324"/>
          </a:xfrm>
          <a:prstGeom prst="rect">
            <a:avLst/>
          </a:prstGeom>
          <a:ln w="5715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4" name="TextBox 3"/>
          <p:cNvSpPr txBox="1"/>
          <p:nvPr/>
        </p:nvSpPr>
        <p:spPr>
          <a:xfrm>
            <a:off x="2574450" y="1772671"/>
            <a:ext cx="1366671" cy="646331"/>
          </a:xfrm>
          <a:prstGeom prst="rect">
            <a:avLst/>
          </a:prstGeom>
          <a:noFill/>
        </p:spPr>
        <p:txBody>
          <a:bodyPr wrap="square" rtlCol="0">
            <a:spAutoFit/>
          </a:bodyPr>
          <a:lstStyle/>
          <a:p>
            <a:r>
              <a:rPr lang="en-US" dirty="0" smtClean="0"/>
              <a:t>Click on “clone” tab</a:t>
            </a:r>
            <a:endParaRPr lang="en-US" dirty="0"/>
          </a:p>
        </p:txBody>
      </p:sp>
      <p:sp>
        <p:nvSpPr>
          <p:cNvPr id="5" name="Down Arrow 4"/>
          <p:cNvSpPr/>
          <p:nvPr/>
        </p:nvSpPr>
        <p:spPr>
          <a:xfrm>
            <a:off x="4043363" y="2314072"/>
            <a:ext cx="385762" cy="443003"/>
          </a:xfrm>
          <a:prstGeom prst="downArrow">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7" name="Right Arrow 6"/>
          <p:cNvSpPr/>
          <p:nvPr/>
        </p:nvSpPr>
        <p:spPr>
          <a:xfrm>
            <a:off x="2886075" y="5374917"/>
            <a:ext cx="991002" cy="463739"/>
          </a:xfrm>
          <a:prstGeom prst="rightArrow">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11" name="TextBox 10"/>
          <p:cNvSpPr txBox="1"/>
          <p:nvPr/>
        </p:nvSpPr>
        <p:spPr>
          <a:xfrm>
            <a:off x="1308729" y="5283620"/>
            <a:ext cx="1420184" cy="646331"/>
          </a:xfrm>
          <a:prstGeom prst="rect">
            <a:avLst/>
          </a:prstGeom>
          <a:noFill/>
        </p:spPr>
        <p:txBody>
          <a:bodyPr wrap="square" rtlCol="0">
            <a:spAutoFit/>
          </a:bodyPr>
          <a:lstStyle/>
          <a:p>
            <a:r>
              <a:rPr lang="en-US" dirty="0" smtClean="0"/>
              <a:t>“Clone” the repository</a:t>
            </a:r>
            <a:endParaRPr lang="en-US" dirty="0"/>
          </a:p>
        </p:txBody>
      </p:sp>
    </p:spTree>
    <p:custDataLst>
      <p:tags r:id="rId1"/>
    </p:custDataLst>
    <p:extLst>
      <p:ext uri="{BB962C8B-B14F-4D97-AF65-F5344CB8AC3E}">
        <p14:creationId xmlns:p14="http://schemas.microsoft.com/office/powerpoint/2010/main" val="1049549155"/>
      </p:ext>
    </p:extLst>
  </p:cSld>
  <p:clrMapOvr>
    <a:masterClrMapping/>
  </p:clrMapOvr>
  <p:transition advTm="465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8"/>
          <p:cNvSpPr>
            <a:spLocks noGrp="1"/>
          </p:cNvSpPr>
          <p:nvPr>
            <p:ph type="dt" sz="quarter" idx="12"/>
          </p:nvPr>
        </p:nvSpPr>
        <p:spPr/>
        <p:txBody>
          <a:bodyPr/>
          <a:lstStyle/>
          <a:p>
            <a:pPr>
              <a:defRPr/>
            </a:pPr>
            <a:fld id="{8964FBB7-F7A0-453F-BF73-5797D9D2C75A}" type="datetime1">
              <a:rPr lang="en-US" smtClean="0"/>
              <a:t>1/20/2015</a:t>
            </a:fld>
            <a:endParaRPr lang="en-US"/>
          </a:p>
        </p:txBody>
      </p:sp>
      <p:sp>
        <p:nvSpPr>
          <p:cNvPr id="6147" name="Rectangle 2"/>
          <p:cNvSpPr>
            <a:spLocks noGrp="1" noChangeArrowheads="1"/>
          </p:cNvSpPr>
          <p:nvPr>
            <p:ph type="title" sz="quarter"/>
          </p:nvPr>
        </p:nvSpPr>
        <p:spPr>
          <a:xfrm>
            <a:off x="1268413" y="87313"/>
            <a:ext cx="7875587" cy="762000"/>
          </a:xfrm>
        </p:spPr>
        <p:txBody>
          <a:bodyPr/>
          <a:lstStyle/>
          <a:p>
            <a:pPr eaLnBrk="1" hangingPunct="1"/>
            <a:r>
              <a:rPr lang="en-US" dirty="0" smtClean="0"/>
              <a:t>Making Changes in Desktop Repository (Cont.)</a:t>
            </a:r>
          </a:p>
        </p:txBody>
      </p:sp>
      <p:sp>
        <p:nvSpPr>
          <p:cNvPr id="21" name="Slide Number Placeholder 20"/>
          <p:cNvSpPr>
            <a:spLocks noGrp="1"/>
          </p:cNvSpPr>
          <p:nvPr>
            <p:ph type="sldNum" sz="quarter" idx="11"/>
          </p:nvPr>
        </p:nvSpPr>
        <p:spPr/>
        <p:txBody>
          <a:bodyPr/>
          <a:lstStyle/>
          <a:p>
            <a:pPr>
              <a:defRPr/>
            </a:pPr>
            <a:fld id="{BBAD8003-4C9C-4D8E-A0A1-AF4908494FAD}" type="slidenum">
              <a:rPr lang="en-US" smtClean="0"/>
              <a:pPr>
                <a:defRPr/>
              </a:pPr>
              <a:t>8</a:t>
            </a:fld>
            <a:endParaRPr lang="en-US"/>
          </a:p>
        </p:txBody>
      </p:sp>
      <p:sp>
        <p:nvSpPr>
          <p:cNvPr id="23" name="Footer Placeholder 22"/>
          <p:cNvSpPr>
            <a:spLocks noGrp="1"/>
          </p:cNvSpPr>
          <p:nvPr>
            <p:ph type="ftr" sz="quarter" idx="10"/>
          </p:nvPr>
        </p:nvSpPr>
        <p:spPr/>
        <p:txBody>
          <a:bodyPr/>
          <a:lstStyle/>
          <a:p>
            <a:pPr>
              <a:defRPr/>
            </a:pPr>
            <a:r>
              <a:rPr lang="en-US"/>
              <a:t>University of Washington</a:t>
            </a:r>
          </a:p>
        </p:txBody>
      </p:sp>
      <p:sp>
        <p:nvSpPr>
          <p:cNvPr id="8" name="Rectangle 3"/>
          <p:cNvSpPr>
            <a:spLocks noChangeArrowheads="1"/>
          </p:cNvSpPr>
          <p:nvPr/>
        </p:nvSpPr>
        <p:spPr bwMode="auto">
          <a:xfrm>
            <a:off x="285174" y="1381362"/>
            <a:ext cx="8644513" cy="5476637"/>
          </a:xfrm>
          <a:prstGeom prst="rect">
            <a:avLst/>
          </a:prstGeom>
          <a:noFill/>
          <a:ln w="9525">
            <a:noFill/>
            <a:miter lim="800000"/>
            <a:headEnd/>
            <a:tailEnd/>
          </a:ln>
        </p:spPr>
        <p:txBody>
          <a:bodyPr/>
          <a:lstStyle/>
          <a:p>
            <a:pPr marL="457200" indent="-457200" eaLnBrk="1" hangingPunct="1">
              <a:spcBef>
                <a:spcPct val="20000"/>
              </a:spcBef>
              <a:buSzPct val="75000"/>
              <a:buFont typeface="+mj-lt"/>
              <a:buAutoNum type="arabicPeriod" startAt="7"/>
            </a:pPr>
            <a:r>
              <a:rPr lang="en-US" sz="2000" dirty="0" smtClean="0"/>
              <a:t>Locate desired file in “cloned” location in Windows Explorer and edit file.</a:t>
            </a:r>
          </a:p>
          <a:p>
            <a:pPr marL="457200" indent="-457200" eaLnBrk="1" hangingPunct="1">
              <a:spcBef>
                <a:spcPct val="20000"/>
              </a:spcBef>
              <a:buSzPct val="75000"/>
              <a:buFont typeface="+mj-lt"/>
              <a:buAutoNum type="arabicPeriod" startAt="7"/>
            </a:pPr>
            <a:r>
              <a:rPr lang="en-US" sz="2000" dirty="0" smtClean="0"/>
              <a:t>After editing, GitHub/GitHub Desktop notices any changes made to the local file and previews the changes in the local client</a:t>
            </a:r>
          </a:p>
          <a:p>
            <a:pPr marL="457200" indent="-457200" eaLnBrk="1" hangingPunct="1">
              <a:spcBef>
                <a:spcPct val="20000"/>
              </a:spcBef>
              <a:buSzPct val="75000"/>
              <a:buFont typeface="+mj-lt"/>
              <a:buAutoNum type="arabicPeriod" startAt="7"/>
            </a:pPr>
            <a:r>
              <a:rPr lang="en-US" sz="2000" dirty="0" smtClean="0"/>
              <a:t>Much like Perforce, must provide a description to the changes made.</a:t>
            </a:r>
          </a:p>
          <a:p>
            <a:pPr marL="457200" indent="-457200" eaLnBrk="1" hangingPunct="1">
              <a:spcBef>
                <a:spcPct val="20000"/>
              </a:spcBef>
              <a:buSzPct val="75000"/>
              <a:buFont typeface="+mj-lt"/>
              <a:buAutoNum type="arabicPeriod" startAt="7"/>
            </a:pPr>
            <a:r>
              <a:rPr lang="en-US" sz="2000" dirty="0" smtClean="0"/>
              <a:t>Hit “commit” and the changes are then made.</a:t>
            </a:r>
          </a:p>
          <a:p>
            <a:pPr marL="457200" indent="-457200" eaLnBrk="1" hangingPunct="1">
              <a:spcBef>
                <a:spcPct val="20000"/>
              </a:spcBef>
              <a:buSzPct val="75000"/>
              <a:buFont typeface="+mj-lt"/>
              <a:buAutoNum type="arabicPeriod" startAt="7"/>
            </a:pPr>
            <a:r>
              <a:rPr lang="en-US" sz="2000" dirty="0" smtClean="0"/>
              <a:t>Must sync desktop GitHub with online cloud to update files.</a:t>
            </a:r>
          </a:p>
        </p:txBody>
      </p:sp>
      <p:pic>
        <p:nvPicPr>
          <p:cNvPr id="1229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855" t="3125" r="5527" b="58007"/>
          <a:stretch/>
        </p:blipFill>
        <p:spPr bwMode="auto">
          <a:xfrm>
            <a:off x="1285876" y="3971925"/>
            <a:ext cx="6858000" cy="1691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014537" y="3501924"/>
            <a:ext cx="6000751" cy="369332"/>
          </a:xfrm>
          <a:prstGeom prst="rect">
            <a:avLst/>
          </a:prstGeom>
          <a:noFill/>
        </p:spPr>
        <p:txBody>
          <a:bodyPr wrap="square" rtlCol="0">
            <a:spAutoFit/>
          </a:bodyPr>
          <a:lstStyle/>
          <a:p>
            <a:r>
              <a:rPr lang="en-US" dirty="0" smtClean="0"/>
              <a:t>GitHub Desktop tracks changes and allows for descriptions </a:t>
            </a:r>
            <a:endParaRPr lang="en-US" dirty="0"/>
          </a:p>
        </p:txBody>
      </p:sp>
      <p:sp>
        <p:nvSpPr>
          <p:cNvPr id="2" name="Rectangle 1"/>
          <p:cNvSpPr/>
          <p:nvPr/>
        </p:nvSpPr>
        <p:spPr>
          <a:xfrm>
            <a:off x="2357438" y="4357688"/>
            <a:ext cx="1143000" cy="328612"/>
          </a:xfrm>
          <a:prstGeom prst="rect">
            <a:avLst/>
          </a:prstGeom>
          <a:ln w="5715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5" name="Down Arrow 4"/>
          <p:cNvSpPr/>
          <p:nvPr/>
        </p:nvSpPr>
        <p:spPr>
          <a:xfrm>
            <a:off x="2643188" y="3871256"/>
            <a:ext cx="542925" cy="486432"/>
          </a:xfrm>
          <a:prstGeom prst="downArrow">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6" name="Rectangle 5"/>
          <p:cNvSpPr/>
          <p:nvPr/>
        </p:nvSpPr>
        <p:spPr>
          <a:xfrm>
            <a:off x="2543175" y="5186363"/>
            <a:ext cx="1700213" cy="342900"/>
          </a:xfrm>
          <a:prstGeom prst="rect">
            <a:avLst/>
          </a:prstGeom>
          <a:ln w="5715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7" name="Up Arrow 6"/>
          <p:cNvSpPr/>
          <p:nvPr/>
        </p:nvSpPr>
        <p:spPr>
          <a:xfrm>
            <a:off x="3186113" y="5529263"/>
            <a:ext cx="485775" cy="485775"/>
          </a:xfrm>
          <a:prstGeom prst="upArrow">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9" name="TextBox 8"/>
          <p:cNvSpPr txBox="1"/>
          <p:nvPr/>
        </p:nvSpPr>
        <p:spPr>
          <a:xfrm>
            <a:off x="2014537" y="6015038"/>
            <a:ext cx="2700339" cy="646331"/>
          </a:xfrm>
          <a:prstGeom prst="rect">
            <a:avLst/>
          </a:prstGeom>
          <a:noFill/>
        </p:spPr>
        <p:txBody>
          <a:bodyPr wrap="square" rtlCol="0">
            <a:spAutoFit/>
          </a:bodyPr>
          <a:lstStyle/>
          <a:p>
            <a:r>
              <a:rPr lang="en-US" dirty="0" smtClean="0"/>
              <a:t>Finalize changes and commit</a:t>
            </a:r>
            <a:endParaRPr lang="en-US" dirty="0"/>
          </a:p>
        </p:txBody>
      </p:sp>
      <p:sp>
        <p:nvSpPr>
          <p:cNvPr id="10" name="Rectangle 9"/>
          <p:cNvSpPr/>
          <p:nvPr/>
        </p:nvSpPr>
        <p:spPr>
          <a:xfrm>
            <a:off x="7500938" y="3986212"/>
            <a:ext cx="514350" cy="385763"/>
          </a:xfrm>
          <a:prstGeom prst="rect">
            <a:avLst/>
          </a:prstGeom>
          <a:ln w="5715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11" name="Left Arrow 10"/>
          <p:cNvSpPr/>
          <p:nvPr/>
        </p:nvSpPr>
        <p:spPr>
          <a:xfrm>
            <a:off x="8029576" y="4036053"/>
            <a:ext cx="228599" cy="243216"/>
          </a:xfrm>
          <a:prstGeom prst="leftArrow">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12" name="TextBox 11"/>
          <p:cNvSpPr txBox="1"/>
          <p:nvPr/>
        </p:nvSpPr>
        <p:spPr>
          <a:xfrm>
            <a:off x="8215312" y="3686590"/>
            <a:ext cx="928688" cy="923330"/>
          </a:xfrm>
          <a:prstGeom prst="rect">
            <a:avLst/>
          </a:prstGeom>
          <a:noFill/>
        </p:spPr>
        <p:txBody>
          <a:bodyPr wrap="square" rtlCol="0">
            <a:spAutoFit/>
          </a:bodyPr>
          <a:lstStyle/>
          <a:p>
            <a:r>
              <a:rPr lang="en-US" dirty="0" smtClean="0"/>
              <a:t>To sync </a:t>
            </a:r>
            <a:r>
              <a:rPr lang="en-US" dirty="0" err="1" smtClean="0"/>
              <a:t>reposito-ries</a:t>
            </a:r>
            <a:endParaRPr lang="en-US" dirty="0"/>
          </a:p>
        </p:txBody>
      </p:sp>
    </p:spTree>
    <p:custDataLst>
      <p:tags r:id="rId1"/>
    </p:custDataLst>
    <p:extLst>
      <p:ext uri="{BB962C8B-B14F-4D97-AF65-F5344CB8AC3E}">
        <p14:creationId xmlns:p14="http://schemas.microsoft.com/office/powerpoint/2010/main" val="4085047166"/>
      </p:ext>
    </p:extLst>
  </p:cSld>
  <p:clrMapOvr>
    <a:masterClrMapping/>
  </p:clrMapOvr>
  <p:transition advTm="465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8"/>
          <p:cNvSpPr>
            <a:spLocks noGrp="1"/>
          </p:cNvSpPr>
          <p:nvPr>
            <p:ph type="dt" sz="quarter" idx="12"/>
          </p:nvPr>
        </p:nvSpPr>
        <p:spPr/>
        <p:txBody>
          <a:bodyPr/>
          <a:lstStyle/>
          <a:p>
            <a:pPr>
              <a:defRPr/>
            </a:pPr>
            <a:fld id="{8964FBB7-F7A0-453F-BF73-5797D9D2C75A}" type="datetime1">
              <a:rPr lang="en-US" smtClean="0"/>
              <a:t>1/20/2015</a:t>
            </a:fld>
            <a:endParaRPr lang="en-US"/>
          </a:p>
        </p:txBody>
      </p:sp>
      <p:sp>
        <p:nvSpPr>
          <p:cNvPr id="6147" name="Rectangle 2"/>
          <p:cNvSpPr>
            <a:spLocks noGrp="1" noChangeArrowheads="1"/>
          </p:cNvSpPr>
          <p:nvPr>
            <p:ph type="title" sz="quarter"/>
          </p:nvPr>
        </p:nvSpPr>
        <p:spPr>
          <a:xfrm>
            <a:off x="1268413" y="87313"/>
            <a:ext cx="7875587" cy="762000"/>
          </a:xfrm>
        </p:spPr>
        <p:txBody>
          <a:bodyPr/>
          <a:lstStyle/>
          <a:p>
            <a:pPr eaLnBrk="1" hangingPunct="1"/>
            <a:r>
              <a:rPr lang="en-US" dirty="0" smtClean="0"/>
              <a:t>Making Changes in Desktop Repository (Cont.)</a:t>
            </a:r>
          </a:p>
        </p:txBody>
      </p:sp>
      <p:sp>
        <p:nvSpPr>
          <p:cNvPr id="21" name="Slide Number Placeholder 20"/>
          <p:cNvSpPr>
            <a:spLocks noGrp="1"/>
          </p:cNvSpPr>
          <p:nvPr>
            <p:ph type="sldNum" sz="quarter" idx="11"/>
          </p:nvPr>
        </p:nvSpPr>
        <p:spPr/>
        <p:txBody>
          <a:bodyPr/>
          <a:lstStyle/>
          <a:p>
            <a:pPr>
              <a:defRPr/>
            </a:pPr>
            <a:fld id="{BBAD8003-4C9C-4D8E-A0A1-AF4908494FAD}" type="slidenum">
              <a:rPr lang="en-US" smtClean="0"/>
              <a:pPr>
                <a:defRPr/>
              </a:pPr>
              <a:t>9</a:t>
            </a:fld>
            <a:endParaRPr lang="en-US"/>
          </a:p>
        </p:txBody>
      </p:sp>
      <p:sp>
        <p:nvSpPr>
          <p:cNvPr id="23" name="Footer Placeholder 22"/>
          <p:cNvSpPr>
            <a:spLocks noGrp="1"/>
          </p:cNvSpPr>
          <p:nvPr>
            <p:ph type="ftr" sz="quarter" idx="10"/>
          </p:nvPr>
        </p:nvSpPr>
        <p:spPr/>
        <p:txBody>
          <a:bodyPr/>
          <a:lstStyle/>
          <a:p>
            <a:pPr>
              <a:defRPr/>
            </a:pPr>
            <a:r>
              <a:rPr lang="en-US"/>
              <a:t>University of Washington</a:t>
            </a:r>
          </a:p>
        </p:txBody>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3375" t="18952" r="14419" b="6250"/>
          <a:stretch/>
        </p:blipFill>
        <p:spPr bwMode="auto">
          <a:xfrm>
            <a:off x="1039703" y="1791401"/>
            <a:ext cx="6761274" cy="393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8618" y="1275876"/>
            <a:ext cx="8036720" cy="369332"/>
          </a:xfrm>
          <a:prstGeom prst="rect">
            <a:avLst/>
          </a:prstGeom>
          <a:noFill/>
        </p:spPr>
        <p:txBody>
          <a:bodyPr wrap="square" rtlCol="0">
            <a:spAutoFit/>
          </a:bodyPr>
          <a:lstStyle/>
          <a:p>
            <a:pPr marL="342900" indent="-342900">
              <a:buFont typeface="+mj-lt"/>
              <a:buAutoNum type="arabicPeriod" startAt="12"/>
            </a:pPr>
            <a:r>
              <a:rPr lang="en-US" dirty="0" smtClean="0"/>
              <a:t>Changes are now visible </a:t>
            </a:r>
            <a:r>
              <a:rPr lang="en-US" dirty="0" smtClean="0"/>
              <a:t>on the local clone and can be seen by all collaborators.</a:t>
            </a:r>
            <a:r>
              <a:rPr lang="en-US" dirty="0" smtClean="0"/>
              <a:t>. </a:t>
            </a:r>
            <a:endParaRPr lang="en-US" dirty="0"/>
          </a:p>
        </p:txBody>
      </p:sp>
      <p:sp>
        <p:nvSpPr>
          <p:cNvPr id="3" name="Rectangle 2"/>
          <p:cNvSpPr/>
          <p:nvPr/>
        </p:nvSpPr>
        <p:spPr>
          <a:xfrm>
            <a:off x="985837" y="5363275"/>
            <a:ext cx="6707979" cy="323150"/>
          </a:xfrm>
          <a:prstGeom prst="rect">
            <a:avLst/>
          </a:prstGeom>
          <a:ln w="5715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4" name="TextBox 3"/>
          <p:cNvSpPr txBox="1"/>
          <p:nvPr/>
        </p:nvSpPr>
        <p:spPr>
          <a:xfrm>
            <a:off x="528638" y="5686425"/>
            <a:ext cx="7629525" cy="369332"/>
          </a:xfrm>
          <a:prstGeom prst="rect">
            <a:avLst/>
          </a:prstGeom>
          <a:noFill/>
        </p:spPr>
        <p:txBody>
          <a:bodyPr wrap="square" rtlCol="0">
            <a:spAutoFit/>
          </a:bodyPr>
          <a:lstStyle/>
          <a:p>
            <a:pPr algn="ctr"/>
            <a:r>
              <a:rPr lang="en-US" dirty="0" smtClean="0"/>
              <a:t>Changes are highlighted and located in GitHub. Verifies change.</a:t>
            </a:r>
            <a:endParaRPr lang="en-US" dirty="0"/>
          </a:p>
        </p:txBody>
      </p:sp>
      <p:sp>
        <p:nvSpPr>
          <p:cNvPr id="5" name="Rectangle 4"/>
          <p:cNvSpPr/>
          <p:nvPr/>
        </p:nvSpPr>
        <p:spPr>
          <a:xfrm>
            <a:off x="7000875" y="2420213"/>
            <a:ext cx="457200" cy="428625"/>
          </a:xfrm>
          <a:prstGeom prst="rect">
            <a:avLst/>
          </a:prstGeom>
          <a:ln w="5715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6" name="Left Arrow 5"/>
          <p:cNvSpPr/>
          <p:nvPr/>
        </p:nvSpPr>
        <p:spPr>
          <a:xfrm>
            <a:off x="7458075" y="2527368"/>
            <a:ext cx="378618" cy="214313"/>
          </a:xfrm>
          <a:prstGeom prst="leftArrow">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7" name="TextBox 6"/>
          <p:cNvSpPr txBox="1"/>
          <p:nvPr/>
        </p:nvSpPr>
        <p:spPr>
          <a:xfrm>
            <a:off x="7800977" y="1943100"/>
            <a:ext cx="1228723" cy="1754326"/>
          </a:xfrm>
          <a:prstGeom prst="rect">
            <a:avLst/>
          </a:prstGeom>
          <a:noFill/>
        </p:spPr>
        <p:txBody>
          <a:bodyPr wrap="square" rtlCol="0">
            <a:spAutoFit/>
          </a:bodyPr>
          <a:lstStyle/>
          <a:p>
            <a:r>
              <a:rPr lang="en-US" dirty="0" smtClean="0"/>
              <a:t>Can compare changed and unchanged files</a:t>
            </a:r>
            <a:endParaRPr lang="en-US" dirty="0"/>
          </a:p>
        </p:txBody>
      </p:sp>
    </p:spTree>
    <p:custDataLst>
      <p:tags r:id="rId1"/>
    </p:custDataLst>
    <p:extLst>
      <p:ext uri="{BB962C8B-B14F-4D97-AF65-F5344CB8AC3E}">
        <p14:creationId xmlns:p14="http://schemas.microsoft.com/office/powerpoint/2010/main" val="332459758"/>
      </p:ext>
    </p:extLst>
  </p:cSld>
  <p:clrMapOvr>
    <a:masterClrMapping/>
  </p:clrMapOvr>
  <p:transition advTm="46583"/>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ORDWRAP" val="0"/>
  <p:tag name="DEFAULTWIDTH" val="695"/>
  <p:tag name="DEFAULTHEIGHT" val="482"/>
</p:tagLst>
</file>

<file path=ppt/tags/tag2.xml><?xml version="1.0" encoding="utf-8"?>
<p:tagLst xmlns:a="http://schemas.openxmlformats.org/drawingml/2006/main" xmlns:r="http://schemas.openxmlformats.org/officeDocument/2006/relationships" xmlns:p="http://schemas.openxmlformats.org/presentationml/2006/main">
  <p:tag name="TIMING" val="|13.7|4.2|4.9|8.1"/>
</p:tagLst>
</file>

<file path=ppt/tags/tag3.xml><?xml version="1.0" encoding="utf-8"?>
<p:tagLst xmlns:a="http://schemas.openxmlformats.org/drawingml/2006/main" xmlns:r="http://schemas.openxmlformats.org/officeDocument/2006/relationships" xmlns:p="http://schemas.openxmlformats.org/presentationml/2006/main">
  <p:tag name="TIMING" val="|13.7|4.2|4.9|8.1"/>
</p:tagLst>
</file>

<file path=ppt/tags/tag4.xml><?xml version="1.0" encoding="utf-8"?>
<p:tagLst xmlns:a="http://schemas.openxmlformats.org/drawingml/2006/main" xmlns:r="http://schemas.openxmlformats.org/officeDocument/2006/relationships" xmlns:p="http://schemas.openxmlformats.org/presentationml/2006/main">
  <p:tag name="TIMING" val="|13.7|4.2|4.9|8.1"/>
</p:tagLst>
</file>

<file path=ppt/tags/tag5.xml><?xml version="1.0" encoding="utf-8"?>
<p:tagLst xmlns:a="http://schemas.openxmlformats.org/drawingml/2006/main" xmlns:r="http://schemas.openxmlformats.org/officeDocument/2006/relationships" xmlns:p="http://schemas.openxmlformats.org/presentationml/2006/main">
  <p:tag name="TIMING" val="|13.7|4.2|4.9|8.1"/>
</p:tagLst>
</file>

<file path=ppt/tags/tag6.xml><?xml version="1.0" encoding="utf-8"?>
<p:tagLst xmlns:a="http://schemas.openxmlformats.org/drawingml/2006/main" xmlns:r="http://schemas.openxmlformats.org/officeDocument/2006/relationships" xmlns:p="http://schemas.openxmlformats.org/presentationml/2006/main">
  <p:tag name="TIMING" val="|13.7|4.2|4.9|8.1"/>
</p:tagLst>
</file>

<file path=ppt/tags/tag7.xml><?xml version="1.0" encoding="utf-8"?>
<p:tagLst xmlns:a="http://schemas.openxmlformats.org/drawingml/2006/main" xmlns:r="http://schemas.openxmlformats.org/officeDocument/2006/relationships" xmlns:p="http://schemas.openxmlformats.org/presentationml/2006/main">
  <p:tag name="TIMING" val="|13.7|4.2|4.9|8.1"/>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olidFill>
            <a:schemeClr val="tx1"/>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Garamond" pitchFamily="18" charset="0"/>
          </a:defRPr>
        </a:defPPr>
      </a:lstStyle>
    </a:spDef>
    <a:lnDef>
      <a:spPr bwMode="auto">
        <a:solidFill>
          <a:schemeClr val="accent1"/>
        </a:solidFill>
        <a:ln w="19050" cap="flat" cmpd="sng" algn="ctr">
          <a:solidFill>
            <a:schemeClr val="tx1"/>
          </a:solidFill>
          <a:prstDash val="solid"/>
          <a:round/>
          <a:headEnd type="none" w="med" len="med"/>
          <a:tailEnd type="none" w="med" len="med"/>
        </a:ln>
        <a:effectLst/>
      </a:spPr>
      <a:body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68603</TotalTime>
  <Words>1025</Words>
  <Application>Microsoft Office PowerPoint</Application>
  <PresentationFormat>On-screen Show (4:3)</PresentationFormat>
  <Paragraphs>104</Paragraphs>
  <Slides>20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Garamond</vt:lpstr>
      <vt:lpstr>Wingdings</vt:lpstr>
      <vt:lpstr>Times New Roman</vt:lpstr>
      <vt:lpstr>Pixel</vt:lpstr>
      <vt:lpstr>GitHub: Making/Receiving Changes and Syncing Repositories</vt:lpstr>
      <vt:lpstr>Basic Requirements</vt:lpstr>
      <vt:lpstr>“Cloning” Repository for Own Usage in Desktop and Making Changes</vt:lpstr>
      <vt:lpstr>Making Changes in Desktop Repository</vt:lpstr>
      <vt:lpstr>Making Changes in Desktop Repository (Cont.)</vt:lpstr>
      <vt:lpstr>Making Changes in Desktop Repository (Cont.)</vt:lpstr>
      <vt:lpstr>Making Changes in Desktop Repository (Cont.)</vt:lpstr>
      <vt:lpstr>Making Changes in Desktop Repository (Cont.)</vt:lpstr>
      <vt:lpstr>Making Changes in Desktop Repository (Cont.)</vt:lpstr>
      <vt:lpstr>Set “Upstream” Remote Repository as diydrones/ardupilot master</vt:lpstr>
      <vt:lpstr>Set “Upstream” Remote Repo </vt:lpstr>
      <vt:lpstr>Set “Upstream” Remote Repo (cont.) </vt:lpstr>
      <vt:lpstr>Set “Upstream” Remote Repo (cont.) </vt:lpstr>
      <vt:lpstr>Receive Changes/Bug Fixes from diydrones/ardupilot master repository</vt:lpstr>
      <vt:lpstr>Sync Local Clone w/ Upstream Repo</vt:lpstr>
      <vt:lpstr>Sync Local Clone w/ Upstream Repo (cont.)</vt:lpstr>
      <vt:lpstr>Sync Local Clone w/ Upstream Repo (cont.)</vt:lpstr>
      <vt:lpstr>Send Your Changes Up to the uwafsl/ardupilot master Repository</vt:lpstr>
      <vt:lpstr>Sync Online Fork w/ Cloned Repo</vt:lpstr>
      <vt:lpstr>Sync Online Fork w/ Cloned Repo (cont.)</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lum</dc:creator>
  <cp:lastModifiedBy>Daniel</cp:lastModifiedBy>
  <cp:revision>4389</cp:revision>
  <dcterms:created xsi:type="dcterms:W3CDTF">1601-01-01T00:00:00Z</dcterms:created>
  <dcterms:modified xsi:type="dcterms:W3CDTF">2015-01-22T07:47:44Z</dcterms:modified>
</cp:coreProperties>
</file>